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588" r:id="rId2"/>
    <p:sldId id="597" r:id="rId3"/>
    <p:sldId id="598" r:id="rId4"/>
    <p:sldId id="613" r:id="rId5"/>
    <p:sldId id="600" r:id="rId6"/>
    <p:sldId id="604" r:id="rId7"/>
    <p:sldId id="592" r:id="rId8"/>
    <p:sldId id="602" r:id="rId9"/>
    <p:sldId id="593" r:id="rId10"/>
    <p:sldId id="594" r:id="rId11"/>
    <p:sldId id="601" r:id="rId12"/>
    <p:sldId id="608" r:id="rId13"/>
    <p:sldId id="603" r:id="rId14"/>
    <p:sldId id="609" r:id="rId15"/>
    <p:sldId id="605" r:id="rId16"/>
    <p:sldId id="610" r:id="rId17"/>
    <p:sldId id="611" r:id="rId18"/>
    <p:sldId id="612" r:id="rId19"/>
    <p:sldId id="606" r:id="rId20"/>
    <p:sldId id="607" r:id="rId21"/>
  </p:sldIdLst>
  <p:sldSz cx="9144000" cy="6858000" type="screen4x3"/>
  <p:notesSz cx="6858000" cy="97774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FF0000"/>
    <a:srgbClr val="000099"/>
    <a:srgbClr val="3399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37" autoAdjust="0"/>
    <p:restoredTop sz="93557" autoAdjust="0"/>
  </p:normalViewPr>
  <p:slideViewPr>
    <p:cSldViewPr>
      <p:cViewPr varScale="1">
        <p:scale>
          <a:sx n="159" d="100"/>
          <a:sy n="159" d="100"/>
        </p:scale>
        <p:origin x="4392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6"/>
    </p:cViewPr>
  </p:sorterViewPr>
  <p:notesViewPr>
    <p:cSldViewPr>
      <p:cViewPr varScale="1">
        <p:scale>
          <a:sx n="64" d="100"/>
          <a:sy n="64" d="100"/>
        </p:scale>
        <p:origin x="337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86D75DA9-AF93-4E03-AA49-44F22351D68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70" tIns="45135" rIns="90270" bIns="45135" numCol="1" anchor="t" anchorCtr="0" compatLnSpc="1">
            <a:prstTxWarp prst="textNoShape">
              <a:avLst/>
            </a:prstTxWarp>
          </a:bodyPr>
          <a:lstStyle>
            <a:lvl1pPr defTabSz="903288" eaLnBrk="1" hangingPunct="1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54E46191-EB54-4295-A8E3-5AD6A86483A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70" tIns="45135" rIns="90270" bIns="45135" numCol="1" anchor="t" anchorCtr="0" compatLnSpc="1">
            <a:prstTxWarp prst="textNoShape">
              <a:avLst/>
            </a:prstTxWarp>
          </a:bodyPr>
          <a:lstStyle>
            <a:lvl1pPr algn="r" defTabSz="903288" eaLnBrk="1" hangingPunct="1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49D6E705-C4FC-410C-AC0F-D738553B438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8463"/>
            <a:ext cx="29718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70" tIns="45135" rIns="90270" bIns="45135" numCol="1" anchor="b" anchorCtr="0" compatLnSpc="1">
            <a:prstTxWarp prst="textNoShape">
              <a:avLst/>
            </a:prstTxWarp>
          </a:bodyPr>
          <a:lstStyle>
            <a:lvl1pPr defTabSz="903288" eaLnBrk="1" hangingPunct="1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10164237-26FA-4D8F-BFC5-1122E58900F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288463"/>
            <a:ext cx="29718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70" tIns="45135" rIns="90270" bIns="45135" numCol="1" anchor="b" anchorCtr="0" compatLnSpc="1">
            <a:prstTxWarp prst="textNoShape">
              <a:avLst/>
            </a:prstTxWarp>
          </a:bodyPr>
          <a:lstStyle>
            <a:lvl1pPr algn="r" defTabSz="903288" eaLnBrk="1" hangingPunct="1">
              <a:defRPr sz="1200" b="0"/>
            </a:lvl1pPr>
          </a:lstStyle>
          <a:p>
            <a:fld id="{5AD0BCDA-9922-4006-A0AB-8B6044DE0F0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AF5541D0-CC90-4D53-A4A5-11CD54A768D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61C72524-A76C-4566-8535-CCC003CBD2C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C4C0989-9288-457C-A14C-539BEA9714D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4250" y="733425"/>
            <a:ext cx="4889500" cy="3667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1" name="Rectangle 5">
            <a:extLst>
              <a:ext uri="{FF2B5EF4-FFF2-40B4-BE49-F238E27FC236}">
                <a16:creationId xmlns:a16="http://schemas.microsoft.com/office/drawing/2014/main" id="{0E98A6E7-7B3A-41E3-834A-1422E019A56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43438"/>
            <a:ext cx="5486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0662" name="Rectangle 6">
            <a:extLst>
              <a:ext uri="{FF2B5EF4-FFF2-40B4-BE49-F238E27FC236}">
                <a16:creationId xmlns:a16="http://schemas.microsoft.com/office/drawing/2014/main" id="{4B13E329-C1E1-4647-8FD5-FD436CBC60D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8463"/>
            <a:ext cx="29718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663" name="Rectangle 7">
            <a:extLst>
              <a:ext uri="{FF2B5EF4-FFF2-40B4-BE49-F238E27FC236}">
                <a16:creationId xmlns:a16="http://schemas.microsoft.com/office/drawing/2014/main" id="{A030F770-62CE-4AE7-BC70-165FD7A9DC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88463"/>
            <a:ext cx="29718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A8EE9FA6-611E-4439-A9DB-063A92517B92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48881C19-270A-46EA-98FD-2DB34A585E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97F0724-F618-42CB-A33A-107FA7139F79}" type="slidenum">
              <a:rPr lang="en-GB" altLang="en-US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2F3DA100-098A-43BE-82EC-F5557BD9A3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BE01CD5-5750-4FA6-A9FE-E6B436F091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E9FA6-611E-4439-A9DB-063A92517B92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394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48881C19-270A-46EA-98FD-2DB34A585E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97F0724-F618-42CB-A33A-107FA7139F79}" type="slidenum">
              <a:rPr lang="en-GB" altLang="en-US"/>
              <a:pPr>
                <a:spcBef>
                  <a:spcPct val="0"/>
                </a:spcBef>
              </a:pPr>
              <a:t>4</a:t>
            </a:fld>
            <a:endParaRPr lang="en-GB" altLang="en-US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2F3DA100-098A-43BE-82EC-F5557BD9A3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BE01CD5-5750-4FA6-A9FE-E6B436F091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598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E9FA6-611E-4439-A9DB-063A92517B92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1284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E9FA6-611E-4439-A9DB-063A92517B92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09131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E9FA6-611E-4439-A9DB-063A92517B92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2658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E9FA6-611E-4439-A9DB-063A92517B92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0921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E9FA6-611E-4439-A9DB-063A92517B92}" type="slidenum">
              <a:rPr lang="en-GB" altLang="en-US" smtClean="0"/>
              <a:pPr/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48798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E9FA6-611E-4439-A9DB-063A92517B92}" type="slidenum">
              <a:rPr lang="en-GB" altLang="en-US" smtClean="0"/>
              <a:pPr/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48874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528" y="620688"/>
            <a:ext cx="7124328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7056" y="2636912"/>
            <a:ext cx="6400800" cy="3024336"/>
          </a:xfrm>
        </p:spPr>
        <p:txBody>
          <a:bodyPr/>
          <a:lstStyle>
            <a:lvl1pPr marL="457200" indent="-457200" algn="l">
              <a:buFont typeface="Arial" panose="020B0604020202020204" pitchFamily="34" charset="0"/>
              <a:buChar char="•"/>
              <a:defRPr sz="3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dirty="0"/>
              <a:t>Covid-19 Response</a:t>
            </a:r>
          </a:p>
          <a:p>
            <a:r>
              <a:rPr lang="en-GB" dirty="0"/>
              <a:t>Service Developments </a:t>
            </a:r>
          </a:p>
          <a:p>
            <a:r>
              <a:rPr lang="en-GB" dirty="0"/>
              <a:t>Achievements </a:t>
            </a:r>
          </a:p>
          <a:p>
            <a:r>
              <a:rPr lang="en-GB" dirty="0"/>
              <a:t>Key Challenges </a:t>
            </a:r>
          </a:p>
          <a:p>
            <a:r>
              <a:rPr lang="en-GB" dirty="0"/>
              <a:t>Future Priorities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3749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528" y="620688"/>
            <a:ext cx="7124328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Covid-19 Response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7056" y="2636912"/>
            <a:ext cx="6400800" cy="2736304"/>
          </a:xfrm>
        </p:spPr>
        <p:txBody>
          <a:bodyPr/>
          <a:lstStyle>
            <a:lvl1pPr marL="457200" indent="-457200" algn="l">
              <a:buFont typeface="Arial" panose="020B0604020202020204" pitchFamily="34" charset="0"/>
              <a:buChar char="•"/>
              <a:defRPr sz="3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dirty="0"/>
              <a:t>New Ways of Working</a:t>
            </a:r>
          </a:p>
          <a:p>
            <a:r>
              <a:rPr lang="en-GB" dirty="0"/>
              <a:t>Supporting Local Care Homes</a:t>
            </a:r>
          </a:p>
          <a:p>
            <a:r>
              <a:rPr lang="en-GB" dirty="0"/>
              <a:t>Vaccination Programme</a:t>
            </a:r>
          </a:p>
          <a:p>
            <a:r>
              <a:rPr lang="en-GB" dirty="0"/>
              <a:t>Service Recovery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943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528" y="620688"/>
            <a:ext cx="7124328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Service Developments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528" y="2636912"/>
            <a:ext cx="8352928" cy="2736304"/>
          </a:xfrm>
        </p:spPr>
        <p:txBody>
          <a:bodyPr/>
          <a:lstStyle>
            <a:lvl1pPr marL="457200" indent="-457200" algn="l">
              <a:buFont typeface="Arial" panose="020B0604020202020204" pitchFamily="34" charset="0"/>
              <a:buChar char="•"/>
              <a:defRPr sz="3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dirty="0"/>
              <a:t>New Laser Treatment for Bladder Cancer</a:t>
            </a:r>
          </a:p>
          <a:p>
            <a:r>
              <a:rPr lang="en-GB" dirty="0"/>
              <a:t>Specialist cardiac MRI scans  </a:t>
            </a:r>
          </a:p>
          <a:p>
            <a:r>
              <a:rPr lang="en-GB" dirty="0"/>
              <a:t>New Urology Hub </a:t>
            </a:r>
          </a:p>
          <a:p>
            <a:r>
              <a:rPr lang="en-GB" dirty="0"/>
              <a:t>Improved Support for Osteoporosis</a:t>
            </a:r>
          </a:p>
        </p:txBody>
      </p:sp>
    </p:spTree>
    <p:extLst>
      <p:ext uri="{BB962C8B-B14F-4D97-AF65-F5344CB8AC3E}">
        <p14:creationId xmlns:p14="http://schemas.microsoft.com/office/powerpoint/2010/main" val="2786743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528" y="620688"/>
            <a:ext cx="7124328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Achievements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2636912"/>
            <a:ext cx="8208912" cy="2736304"/>
          </a:xfrm>
        </p:spPr>
        <p:txBody>
          <a:bodyPr/>
          <a:lstStyle>
            <a:lvl1pPr marL="457200" indent="-457200" algn="l">
              <a:buFont typeface="Arial" panose="020B0604020202020204" pitchFamily="34" charset="0"/>
              <a:buChar char="•"/>
              <a:defRPr sz="3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dirty="0"/>
              <a:t>Advanced Practice Roles </a:t>
            </a:r>
          </a:p>
          <a:p>
            <a:r>
              <a:rPr lang="en-GB" dirty="0"/>
              <a:t>Clinical Research Trials </a:t>
            </a:r>
          </a:p>
          <a:p>
            <a:r>
              <a:rPr lang="en-GB" dirty="0"/>
              <a:t>Recruitment</a:t>
            </a:r>
          </a:p>
          <a:p>
            <a:r>
              <a:rPr lang="en-GB" dirty="0"/>
              <a:t>Surgical and outpatient activity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143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528" y="620688"/>
            <a:ext cx="7124328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Achievements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2636912"/>
            <a:ext cx="8208912" cy="2736304"/>
          </a:xfrm>
        </p:spPr>
        <p:txBody>
          <a:bodyPr/>
          <a:lstStyle>
            <a:lvl1pPr marL="457200" indent="-457200" algn="l">
              <a:buFont typeface="Arial" panose="020B0604020202020204" pitchFamily="34" charset="0"/>
              <a:buChar char="•"/>
              <a:defRPr sz="3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dirty="0"/>
              <a:t>RCP accreditation – Wards 2 &amp; 3 </a:t>
            </a:r>
          </a:p>
          <a:p>
            <a:r>
              <a:rPr lang="en-GB" dirty="0"/>
              <a:t>Forth Valley University College NHS Partnership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4682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528" y="620688"/>
            <a:ext cx="7124328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Key Challenges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2636912"/>
            <a:ext cx="8208912" cy="2736304"/>
          </a:xfrm>
        </p:spPr>
        <p:txBody>
          <a:bodyPr/>
          <a:lstStyle>
            <a:lvl1pPr marL="457200" indent="-457200" algn="l">
              <a:buFont typeface="Arial" panose="020B0604020202020204" pitchFamily="34" charset="0"/>
              <a:buChar char="•"/>
              <a:defRPr sz="3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dirty="0"/>
              <a:t>Escalation </a:t>
            </a:r>
          </a:p>
          <a:p>
            <a:r>
              <a:rPr lang="en-GB" dirty="0"/>
              <a:t>Performance in a number of service areas</a:t>
            </a:r>
          </a:p>
          <a:p>
            <a:r>
              <a:rPr lang="en-GB" dirty="0"/>
              <a:t>Rising demand &amp; complexity of needs </a:t>
            </a:r>
          </a:p>
          <a:p>
            <a:r>
              <a:rPr lang="en-GB" dirty="0"/>
              <a:t>Available capacity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372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Key Priorities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8821BFC-0BA1-DC98-2B30-45C66D1B7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7056" y="2636912"/>
            <a:ext cx="6400800" cy="2736304"/>
          </a:xfrm>
        </p:spPr>
        <p:txBody>
          <a:bodyPr/>
          <a:lstStyle>
            <a:lvl1pPr marL="457200" indent="-457200" algn="l">
              <a:buFont typeface="Arial" panose="020B0604020202020204" pitchFamily="34" charset="0"/>
              <a:buChar char="•"/>
              <a:defRPr sz="3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dirty="0"/>
              <a:t>Financial Sustainability </a:t>
            </a:r>
          </a:p>
          <a:p>
            <a:r>
              <a:rPr lang="en-GB" dirty="0"/>
              <a:t>Service Performance </a:t>
            </a:r>
          </a:p>
          <a:p>
            <a:r>
              <a:rPr lang="en-GB" dirty="0"/>
              <a:t>Workforce Planning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8211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>
            <a:extLst>
              <a:ext uri="{FF2B5EF4-FFF2-40B4-BE49-F238E27FC236}">
                <a16:creationId xmlns:a16="http://schemas.microsoft.com/office/drawing/2014/main" id="{F384A6E0-6DFF-4E70-8FB6-CBE3024D8E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6705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Annual Review 2022/23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0B499CF-B5C8-40E4-816F-514E7C9D9F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altLang="en-US" dirty="0"/>
          </a:p>
          <a:p>
            <a:pPr lvl="0"/>
            <a:r>
              <a:rPr lang="en-GB" altLang="en-US" dirty="0"/>
              <a:t>Janie McCusker </a:t>
            </a:r>
          </a:p>
          <a:p>
            <a:pPr lvl="0"/>
            <a:r>
              <a:rPr lang="en-GB" altLang="en-US" dirty="0"/>
              <a:t>Chair, NHS Forth Valley</a:t>
            </a:r>
          </a:p>
        </p:txBody>
      </p:sp>
      <p:pic>
        <p:nvPicPr>
          <p:cNvPr id="1029" name="Picture 7">
            <a:extLst>
              <a:ext uri="{FF2B5EF4-FFF2-40B4-BE49-F238E27FC236}">
                <a16:creationId xmlns:a16="http://schemas.microsoft.com/office/drawing/2014/main" id="{940857EB-439F-43F3-A1AF-6B81D5B64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70339" y="304800"/>
            <a:ext cx="1366121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50" r:id="rId3"/>
    <p:sldLayoutId id="2147483664" r:id="rId4"/>
    <p:sldLayoutId id="2147483667" r:id="rId5"/>
    <p:sldLayoutId id="2147483666" r:id="rId6"/>
    <p:sldLayoutId id="2147483651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9pPr>
    </p:titleStyle>
    <p:bodyStyle>
      <a:lvl1pPr marL="0" indent="0" algn="ctr" rtl="0" eaLnBrk="1" fontAlgn="base" hangingPunct="1">
        <a:spcBef>
          <a:spcPct val="20000"/>
        </a:spcBef>
        <a:spcAft>
          <a:spcPct val="0"/>
        </a:spcAft>
        <a:buNone/>
        <a:defRPr sz="44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5" name="Title 1">
            <a:extLst>
              <a:ext uri="{FF2B5EF4-FFF2-40B4-BE49-F238E27FC236}">
                <a16:creationId xmlns:a16="http://schemas.microsoft.com/office/drawing/2014/main" id="{4CD364B6-177C-DAEC-F920-D3859E2A6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24916"/>
            <a:ext cx="6912768" cy="1015852"/>
          </a:xfrm>
        </p:spPr>
        <p:txBody>
          <a:bodyPr/>
          <a:lstStyle/>
          <a:p>
            <a:r>
              <a:rPr lang="en-US" dirty="0"/>
              <a:t>Annual Review – Year Ending March 2024</a:t>
            </a:r>
          </a:p>
        </p:txBody>
      </p:sp>
      <p:sp>
        <p:nvSpPr>
          <p:cNvPr id="4137" name="Content Placeholder 2">
            <a:extLst>
              <a:ext uri="{FF2B5EF4-FFF2-40B4-BE49-F238E27FC236}">
                <a16:creationId xmlns:a16="http://schemas.microsoft.com/office/drawing/2014/main" id="{44A256A9-E742-09F9-24C9-7FA3516042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5800" y="2600908"/>
            <a:ext cx="7772400" cy="1656184"/>
          </a:xfrm>
        </p:spPr>
        <p:txBody>
          <a:bodyPr/>
          <a:lstStyle/>
          <a:p>
            <a:r>
              <a:rPr lang="en-GB" sz="2400" b="1" dirty="0"/>
              <a:t>Neena Mahal</a:t>
            </a:r>
          </a:p>
          <a:p>
            <a:r>
              <a:rPr lang="en-GB" sz="2400" b="1" dirty="0"/>
              <a:t>Interim Chair</a:t>
            </a:r>
          </a:p>
          <a:p>
            <a:endParaRPr lang="en-GB" sz="2400" b="1" dirty="0"/>
          </a:p>
          <a:p>
            <a:r>
              <a:rPr lang="en-GB" sz="2800" b="1" dirty="0"/>
              <a:t>     Welcome &amp; Introductions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46723-1BA1-19AA-B8AF-CD145FF7D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0648"/>
            <a:ext cx="3598168" cy="1143000"/>
          </a:xfrm>
        </p:spPr>
        <p:txBody>
          <a:bodyPr/>
          <a:lstStyle/>
          <a:p>
            <a:r>
              <a:rPr lang="en-GB" dirty="0"/>
              <a:t>Key Challenges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4B034C-DE01-8168-3C31-F558CDFC8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3608" y="2168860"/>
            <a:ext cx="7056784" cy="252028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/>
              <a:t>Escalation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/>
              <a:t>Financial pressures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/>
              <a:t>Rising demand &amp; complexity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A collage of images of people and graphs&#10;&#10;Description automatically generated">
            <a:extLst>
              <a:ext uri="{FF2B5EF4-FFF2-40B4-BE49-F238E27FC236}">
                <a16:creationId xmlns:a16="http://schemas.microsoft.com/office/drawing/2014/main" id="{10C8EF69-51BB-1418-0D6D-1FB2DEAD7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51237" r="51963"/>
          <a:stretch/>
        </p:blipFill>
        <p:spPr>
          <a:xfrm>
            <a:off x="2987824" y="4365104"/>
            <a:ext cx="3024336" cy="249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89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7598A-F16F-43DE-618E-F124E3D99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6705600" cy="1143000"/>
          </a:xfrm>
        </p:spPr>
        <p:txBody>
          <a:bodyPr/>
          <a:lstStyle/>
          <a:p>
            <a:pPr algn="l"/>
            <a:r>
              <a:rPr lang="en-GB" dirty="0"/>
              <a:t>Performance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115111-FB68-3576-7FE2-45E57A1E4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1268760"/>
            <a:ext cx="7992888" cy="3744416"/>
          </a:xfrm>
        </p:spPr>
        <p:txBody>
          <a:bodyPr/>
          <a:lstStyle/>
          <a:p>
            <a:pPr marL="107315" indent="0" algn="just">
              <a:spcAft>
                <a:spcPts val="0"/>
              </a:spcAft>
              <a:buNone/>
              <a:tabLst>
                <a:tab pos="875665" algn="l"/>
              </a:tabLst>
            </a:pPr>
            <a:r>
              <a:rPr lang="en-GB" sz="2400" b="1" dirty="0">
                <a:effectLst/>
                <a:ea typeface="Calibri" panose="020F0502020204030204" pitchFamily="34" charset="0"/>
              </a:rPr>
              <a:t>Unscheduled Care </a:t>
            </a:r>
          </a:p>
          <a:p>
            <a:pPr marL="107315" indent="0" algn="just">
              <a:spcAft>
                <a:spcPts val="0"/>
              </a:spcAft>
              <a:buNone/>
              <a:tabLst>
                <a:tab pos="875665" algn="l"/>
              </a:tabLst>
            </a:pPr>
            <a:endParaRPr lang="en-GB" sz="1000" dirty="0">
              <a:effectLst/>
              <a:ea typeface="Calibri" panose="020F0502020204030204" pitchFamily="34" charset="0"/>
            </a:endParaRPr>
          </a:p>
          <a:p>
            <a:pPr marL="107315" indent="0" algn="just">
              <a:spcAft>
                <a:spcPts val="0"/>
              </a:spcAft>
              <a:buNone/>
              <a:tabLst>
                <a:tab pos="875665" algn="l"/>
              </a:tabLst>
            </a:pPr>
            <a:r>
              <a:rPr lang="en-GB" sz="1800" dirty="0">
                <a:effectLst/>
                <a:ea typeface="Calibri" panose="020F0502020204030204" pitchFamily="34" charset="0"/>
              </a:rPr>
              <a:t>95%</a:t>
            </a:r>
            <a:r>
              <a:rPr lang="en-GB" sz="1800" spc="-50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of</a:t>
            </a:r>
            <a:r>
              <a:rPr lang="en-GB" sz="1800" spc="-50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patients</a:t>
            </a:r>
            <a:r>
              <a:rPr lang="en-GB" sz="1800" spc="-45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should</a:t>
            </a:r>
            <a:r>
              <a:rPr lang="en-GB" sz="1800" spc="-45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wait</a:t>
            </a:r>
            <a:r>
              <a:rPr lang="en-GB" sz="1800" spc="-50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less than 4 hours from arrival to admission, discharge or transfer for accident and emergency treatment. </a:t>
            </a:r>
          </a:p>
          <a:p>
            <a:pPr marL="107315" indent="0" algn="just">
              <a:spcAft>
                <a:spcPts val="0"/>
              </a:spcAft>
              <a:buNone/>
              <a:tabLst>
                <a:tab pos="875665" algn="l"/>
              </a:tabLst>
            </a:pPr>
            <a:endParaRPr lang="en-GB" sz="1050" dirty="0">
              <a:ea typeface="Calibri" panose="020F0502020204030204" pitchFamily="34" charset="0"/>
            </a:endParaRPr>
          </a:p>
          <a:p>
            <a:pPr marL="107315" indent="0" algn="just">
              <a:spcAft>
                <a:spcPts val="0"/>
              </a:spcAft>
              <a:buNone/>
              <a:tabLst>
                <a:tab pos="875665" algn="l"/>
              </a:tabLst>
            </a:pPr>
            <a:r>
              <a:rPr lang="en-GB" sz="1800" dirty="0">
                <a:ea typeface="Calibri" panose="020F0502020204030204" pitchFamily="34" charset="0"/>
              </a:rPr>
              <a:t>Performance in 2023/2024:</a:t>
            </a:r>
          </a:p>
          <a:p>
            <a:pPr marL="107315" indent="0" algn="just">
              <a:spcAft>
                <a:spcPts val="0"/>
              </a:spcAft>
              <a:buNone/>
              <a:tabLst>
                <a:tab pos="875665" algn="l"/>
              </a:tabLst>
            </a:pPr>
            <a:endParaRPr lang="en-GB" sz="1000" dirty="0">
              <a:ea typeface="Calibri" panose="020F0502020204030204" pitchFamily="34" charset="0"/>
            </a:endParaRPr>
          </a:p>
          <a:p>
            <a:pPr marL="393065" indent="-285750" algn="just">
              <a:spcAft>
                <a:spcPts val="0"/>
              </a:spcAft>
              <a:tabLst>
                <a:tab pos="875665" algn="l"/>
              </a:tabLst>
            </a:pPr>
            <a:r>
              <a:rPr lang="en-GB" sz="1800" dirty="0">
                <a:effectLst/>
                <a:ea typeface="Calibri" panose="020F0502020204030204" pitchFamily="34" charset="0"/>
              </a:rPr>
              <a:t>99.8% Minor Injuries Unit (99.7% in 2022/2023)</a:t>
            </a:r>
          </a:p>
          <a:p>
            <a:pPr marL="393065" indent="-285750" algn="just">
              <a:spcAft>
                <a:spcPts val="0"/>
              </a:spcAft>
              <a:tabLst>
                <a:tab pos="875665" algn="l"/>
              </a:tabLst>
            </a:pPr>
            <a:r>
              <a:rPr lang="en-GB" sz="1800" dirty="0">
                <a:effectLst/>
                <a:ea typeface="Calibri" panose="020F0502020204030204" pitchFamily="34" charset="0"/>
              </a:rPr>
              <a:t>47.0% Emergency Department</a:t>
            </a:r>
            <a:r>
              <a:rPr lang="en-GB" sz="1800" spc="-20" dirty="0">
                <a:ea typeface="Calibri" panose="020F0502020204030204" pitchFamily="34" charset="0"/>
              </a:rPr>
              <a:t> (47.5% in 2022/2023)</a:t>
            </a:r>
            <a:endParaRPr lang="en-GB" sz="1800" dirty="0">
              <a:effectLst/>
              <a:ea typeface="Calibri" panose="020F0502020204030204" pitchFamily="34" charset="0"/>
            </a:endParaRPr>
          </a:p>
          <a:p>
            <a:pPr marL="393065" indent="-285750" algn="just">
              <a:spcAft>
                <a:spcPts val="0"/>
              </a:spcAft>
              <a:tabLst>
                <a:tab pos="875665" algn="l"/>
              </a:tabLst>
            </a:pPr>
            <a:r>
              <a:rPr lang="en-GB" sz="1800" dirty="0">
                <a:effectLst/>
                <a:ea typeface="Calibri" panose="020F0502020204030204" pitchFamily="34" charset="0"/>
              </a:rPr>
              <a:t>56.8% Forth Valley overall</a:t>
            </a:r>
            <a:r>
              <a:rPr lang="en-GB" sz="1800" spc="-25" dirty="0">
                <a:ea typeface="Calibri" panose="020F0502020204030204" pitchFamily="34" charset="0"/>
              </a:rPr>
              <a:t> (61.7% in 2022/2023)</a:t>
            </a:r>
            <a:endParaRPr lang="en-GB" sz="1800" dirty="0">
              <a:effectLst/>
              <a:ea typeface="Calibri" panose="020F0502020204030204" pitchFamily="34" charset="0"/>
            </a:endParaRPr>
          </a:p>
          <a:p>
            <a:pPr marL="107315" indent="0" algn="just">
              <a:spcAft>
                <a:spcPts val="0"/>
              </a:spcAft>
              <a:buNone/>
              <a:tabLst>
                <a:tab pos="875665" algn="l"/>
              </a:tabLst>
            </a:pPr>
            <a:endParaRPr lang="en-GB" sz="1800" dirty="0">
              <a:ea typeface="Calibri" panose="020F0502020204030204" pitchFamily="34" charset="0"/>
            </a:endParaRPr>
          </a:p>
        </p:txBody>
      </p:sp>
      <p:pic>
        <p:nvPicPr>
          <p:cNvPr id="6" name="Picture 5" descr="Several images of people in a room&#10;&#10;Description automatically generated">
            <a:extLst>
              <a:ext uri="{FF2B5EF4-FFF2-40B4-BE49-F238E27FC236}">
                <a16:creationId xmlns:a16="http://schemas.microsoft.com/office/drawing/2014/main" id="{23C897DC-5906-1A41-37A5-95128DEAC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t="9489" r="41152" b="63292"/>
          <a:stretch/>
        </p:blipFill>
        <p:spPr>
          <a:xfrm>
            <a:off x="-36512" y="5159231"/>
            <a:ext cx="4281915" cy="1698769"/>
          </a:xfrm>
          <a:prstGeom prst="rect">
            <a:avLst/>
          </a:prstGeom>
        </p:spPr>
      </p:pic>
      <p:pic>
        <p:nvPicPr>
          <p:cNvPr id="7" name="Picture 6" descr="Several images of people in a room&#10;&#10;Description automatically generated">
            <a:extLst>
              <a:ext uri="{FF2B5EF4-FFF2-40B4-BE49-F238E27FC236}">
                <a16:creationId xmlns:a16="http://schemas.microsoft.com/office/drawing/2014/main" id="{14D374A9-82EA-F810-B841-136DF324C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50220" r="52403" b="6812"/>
          <a:stretch/>
        </p:blipFill>
        <p:spPr>
          <a:xfrm>
            <a:off x="4139952" y="5160308"/>
            <a:ext cx="2961185" cy="1751380"/>
          </a:xfrm>
          <a:prstGeom prst="rect">
            <a:avLst/>
          </a:prstGeom>
        </p:spPr>
      </p:pic>
      <p:pic>
        <p:nvPicPr>
          <p:cNvPr id="9" name="Picture 8" descr="A close-up of a building&#10;&#10;Description automatically generated">
            <a:extLst>
              <a:ext uri="{FF2B5EF4-FFF2-40B4-BE49-F238E27FC236}">
                <a16:creationId xmlns:a16="http://schemas.microsoft.com/office/drawing/2014/main" id="{D6D05436-1DB9-4159-CF42-C774265A7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0455" r="20864" b="23107"/>
          <a:stretch/>
        </p:blipFill>
        <p:spPr>
          <a:xfrm>
            <a:off x="6876256" y="5159231"/>
            <a:ext cx="2304256" cy="17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24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7598A-F16F-43DE-618E-F124E3D99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6705600" cy="1143000"/>
          </a:xfrm>
        </p:spPr>
        <p:txBody>
          <a:bodyPr/>
          <a:lstStyle/>
          <a:p>
            <a:pPr algn="l"/>
            <a:r>
              <a:rPr lang="en-GB" sz="2400" dirty="0"/>
              <a:t>Primary Care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115111-FB68-3576-7FE2-45E57A1E4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1268760"/>
            <a:ext cx="7992888" cy="3744416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/>
              <a:t>GP Out of Hours </a:t>
            </a:r>
          </a:p>
          <a:p>
            <a:pPr marL="0" indent="0">
              <a:buNone/>
            </a:pPr>
            <a:endParaRPr lang="en-GB" sz="1000" b="1" dirty="0"/>
          </a:p>
          <a:p>
            <a:r>
              <a:rPr lang="en-GB" sz="1800" dirty="0"/>
              <a:t>In March 2024, there were 6,189 presentations to the GP Out of Hours service compared with 4,454 in March 2023.</a:t>
            </a:r>
          </a:p>
          <a:p>
            <a:pPr marL="0" indent="0">
              <a:buNone/>
            </a:pPr>
            <a:endParaRPr lang="en-GB" sz="1000" dirty="0"/>
          </a:p>
          <a:p>
            <a:r>
              <a:rPr lang="en-GB" sz="1800" dirty="0"/>
              <a:t>The Out of Hours GP rota fill was 94% in March 2024 compared with 64% in March 2023.</a:t>
            </a:r>
          </a:p>
          <a:p>
            <a:endParaRPr lang="en-GB" sz="1000" dirty="0"/>
          </a:p>
          <a:p>
            <a:r>
              <a:rPr lang="en-GB" sz="18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GP headcount higher than 5 years ago - 220 in 2019 and 236 in 2024 however the wholetime equivalent is - 165 in 2019 and 169.8 in 2024.</a:t>
            </a:r>
          </a:p>
          <a:p>
            <a:endParaRPr lang="en-GB" sz="1800" dirty="0"/>
          </a:p>
        </p:txBody>
      </p:sp>
      <p:pic>
        <p:nvPicPr>
          <p:cNvPr id="6" name="Picture 5" descr="Several images of people in a room&#10;&#10;Description automatically generated">
            <a:extLst>
              <a:ext uri="{FF2B5EF4-FFF2-40B4-BE49-F238E27FC236}">
                <a16:creationId xmlns:a16="http://schemas.microsoft.com/office/drawing/2014/main" id="{23C897DC-5906-1A41-37A5-95128DEAC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t="9489" r="41152" b="63292"/>
          <a:stretch/>
        </p:blipFill>
        <p:spPr>
          <a:xfrm>
            <a:off x="-36512" y="5159231"/>
            <a:ext cx="4281915" cy="1698769"/>
          </a:xfrm>
          <a:prstGeom prst="rect">
            <a:avLst/>
          </a:prstGeom>
        </p:spPr>
      </p:pic>
      <p:pic>
        <p:nvPicPr>
          <p:cNvPr id="7" name="Picture 6" descr="Several images of people in a room&#10;&#10;Description automatically generated">
            <a:extLst>
              <a:ext uri="{FF2B5EF4-FFF2-40B4-BE49-F238E27FC236}">
                <a16:creationId xmlns:a16="http://schemas.microsoft.com/office/drawing/2014/main" id="{14D374A9-82EA-F810-B841-136DF324C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50220" r="52403" b="6812"/>
          <a:stretch/>
        </p:blipFill>
        <p:spPr>
          <a:xfrm>
            <a:off x="4139952" y="5160308"/>
            <a:ext cx="2961185" cy="1751380"/>
          </a:xfrm>
          <a:prstGeom prst="rect">
            <a:avLst/>
          </a:prstGeom>
        </p:spPr>
      </p:pic>
      <p:pic>
        <p:nvPicPr>
          <p:cNvPr id="9" name="Picture 8" descr="A close-up of a building&#10;&#10;Description automatically generated">
            <a:extLst>
              <a:ext uri="{FF2B5EF4-FFF2-40B4-BE49-F238E27FC236}">
                <a16:creationId xmlns:a16="http://schemas.microsoft.com/office/drawing/2014/main" id="{D6D05436-1DB9-4159-CF42-C774265A7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0455" r="20864" b="23107"/>
          <a:stretch/>
        </p:blipFill>
        <p:spPr>
          <a:xfrm>
            <a:off x="6876256" y="5159231"/>
            <a:ext cx="2304256" cy="17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98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7598A-F16F-43DE-618E-F124E3D99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6705600" cy="1143000"/>
          </a:xfrm>
        </p:spPr>
        <p:txBody>
          <a:bodyPr/>
          <a:lstStyle/>
          <a:p>
            <a:pPr algn="l"/>
            <a:r>
              <a:rPr lang="en-GB" sz="2400" dirty="0"/>
              <a:t>Diagnostics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115111-FB68-3576-7FE2-45E57A1E4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1196751"/>
            <a:ext cx="7992888" cy="3908791"/>
          </a:xfrm>
        </p:spPr>
        <p:txBody>
          <a:bodyPr/>
          <a:lstStyle/>
          <a:p>
            <a:pPr marL="107315" indent="0" algn="just">
              <a:spcAft>
                <a:spcPts val="0"/>
              </a:spcAft>
              <a:buNone/>
            </a:pPr>
            <a:r>
              <a:rPr lang="en-GB" sz="1600" dirty="0">
                <a:effectLst/>
                <a:ea typeface="Calibri" panose="020F0502020204030204" pitchFamily="34" charset="0"/>
              </a:rPr>
              <a:t>Patients should receive any of the following key diagnostic investigations within 6 weeks – Upper &amp; Lower Endoscopy, Colonoscopy, Cystoscopy, CT Scan, MRI Scan, Barium Studies, Ultrasound.</a:t>
            </a:r>
          </a:p>
          <a:p>
            <a:pPr marL="107315" indent="0" algn="just">
              <a:spcAft>
                <a:spcPts val="0"/>
              </a:spcAft>
              <a:buNone/>
            </a:pPr>
            <a:endParaRPr lang="en-GB" sz="1000" dirty="0">
              <a:effectLst/>
              <a:ea typeface="Calibri" panose="020F0502020204030204" pitchFamily="34" charset="0"/>
            </a:endParaRPr>
          </a:p>
          <a:p>
            <a:pPr marL="107315" indent="0" algn="just">
              <a:spcAft>
                <a:spcPts val="0"/>
              </a:spcAft>
              <a:buNone/>
            </a:pPr>
            <a:r>
              <a:rPr lang="en-GB" sz="1600" b="1" dirty="0">
                <a:effectLst/>
                <a:ea typeface="Calibri" panose="020F0502020204030204" pitchFamily="34" charset="0"/>
              </a:rPr>
              <a:t> Imaging</a:t>
            </a:r>
          </a:p>
          <a:p>
            <a:pPr marL="393065" indent="-285750" algn="just">
              <a:spcAft>
                <a:spcPts val="0"/>
              </a:spcAft>
            </a:pPr>
            <a:r>
              <a:rPr lang="en-GB" sz="1600" dirty="0">
                <a:effectLst/>
                <a:ea typeface="Calibri" panose="020F0502020204030204" pitchFamily="34" charset="0"/>
              </a:rPr>
              <a:t>In March 2024, 36.2% of patients waite</a:t>
            </a:r>
            <a:r>
              <a:rPr lang="en-GB" sz="1600" dirty="0">
                <a:ea typeface="Calibri" panose="020F0502020204030204" pitchFamily="34" charset="0"/>
              </a:rPr>
              <a:t>d less than 6 weeks compared with 82.2% in March 2023. Improvement to 46.3% in the month of October 2024</a:t>
            </a:r>
            <a:r>
              <a:rPr lang="en-GB" sz="1600" dirty="0">
                <a:effectLst/>
                <a:ea typeface="Calibri" panose="020F0502020204030204" pitchFamily="34" charset="0"/>
              </a:rPr>
              <a:t>. </a:t>
            </a:r>
            <a:endParaRPr lang="en-GB" sz="1600" dirty="0">
              <a:ea typeface="Calibri" panose="020F0502020204030204" pitchFamily="34" charset="0"/>
            </a:endParaRPr>
          </a:p>
          <a:p>
            <a:pPr marL="393065" indent="-285750" algn="just">
              <a:spcAft>
                <a:spcPts val="0"/>
              </a:spcAft>
            </a:pPr>
            <a:r>
              <a:rPr lang="en-GB" sz="1600" dirty="0">
                <a:effectLst/>
                <a:ea typeface="Calibri" panose="020F0502020204030204" pitchFamily="34" charset="0"/>
              </a:rPr>
              <a:t>NHS Forth Valley delivered 96% of the planned activity agreed with Scottish Government. </a:t>
            </a:r>
          </a:p>
          <a:p>
            <a:pPr marL="393065" indent="-285750" algn="just">
              <a:spcAft>
                <a:spcPts val="0"/>
              </a:spcAft>
            </a:pPr>
            <a:endParaRPr lang="en-GB" sz="1000" dirty="0">
              <a:effectLst/>
              <a:ea typeface="Calibri" panose="020F0502020204030204" pitchFamily="34" charset="0"/>
            </a:endParaRPr>
          </a:p>
          <a:p>
            <a:pPr marL="114300" indent="0" algn="just">
              <a:spcAft>
                <a:spcPts val="0"/>
              </a:spcAft>
              <a:buNone/>
            </a:pPr>
            <a:r>
              <a:rPr lang="en-GB" sz="1600" b="1" dirty="0">
                <a:effectLst/>
                <a:ea typeface="Calibri" panose="020F0502020204030204" pitchFamily="34" charset="0"/>
              </a:rPr>
              <a:t>Endoscopy</a:t>
            </a:r>
          </a:p>
          <a:p>
            <a:pPr algn="just">
              <a:spcAft>
                <a:spcPts val="0"/>
              </a:spcAft>
            </a:pPr>
            <a:r>
              <a:rPr lang="en-GB" sz="1600" dirty="0">
                <a:effectLst/>
                <a:ea typeface="Calibri" panose="020F0502020204030204" pitchFamily="34" charset="0"/>
              </a:rPr>
              <a:t>In March 2024, 63.1% of patients waite</a:t>
            </a:r>
            <a:r>
              <a:rPr lang="en-GB" sz="1600" dirty="0">
                <a:ea typeface="Calibri" panose="020F0502020204030204" pitchFamily="34" charset="0"/>
              </a:rPr>
              <a:t>d less than 6 weeks compared with 67.7% in March 2023. 63.4% in the month of October 2024</a:t>
            </a:r>
            <a:r>
              <a:rPr lang="en-GB" sz="1600" dirty="0">
                <a:effectLst/>
                <a:ea typeface="Calibri" panose="020F0502020204030204" pitchFamily="34" charset="0"/>
              </a:rPr>
              <a:t>. </a:t>
            </a:r>
            <a:endParaRPr lang="en-GB" sz="1000" dirty="0"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GB" sz="1600" dirty="0">
                <a:effectLst/>
                <a:ea typeface="Calibri" panose="020F0502020204030204" pitchFamily="34" charset="0"/>
              </a:rPr>
              <a:t>NHS Forth Valley delivered 155% of the planned activity agreed</a:t>
            </a:r>
            <a:r>
              <a:rPr lang="en-GB" sz="1600" spc="-20" dirty="0">
                <a:effectLst/>
                <a:ea typeface="Calibri" panose="020F0502020204030204" pitchFamily="34" charset="0"/>
              </a:rPr>
              <a:t> </a:t>
            </a:r>
            <a:r>
              <a:rPr lang="en-GB" sz="1600" dirty="0">
                <a:effectLst/>
                <a:ea typeface="Calibri" panose="020F0502020204030204" pitchFamily="34" charset="0"/>
              </a:rPr>
              <a:t>with the Scottish Government.</a:t>
            </a:r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6" name="Picture 5" descr="Several images of people in a room&#10;&#10;Description automatically generated">
            <a:extLst>
              <a:ext uri="{FF2B5EF4-FFF2-40B4-BE49-F238E27FC236}">
                <a16:creationId xmlns:a16="http://schemas.microsoft.com/office/drawing/2014/main" id="{23C897DC-5906-1A41-37A5-95128DEAC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t="9489" r="41152" b="63292"/>
          <a:stretch/>
        </p:blipFill>
        <p:spPr>
          <a:xfrm>
            <a:off x="-36512" y="5159231"/>
            <a:ext cx="4281915" cy="1698769"/>
          </a:xfrm>
          <a:prstGeom prst="rect">
            <a:avLst/>
          </a:prstGeom>
        </p:spPr>
      </p:pic>
      <p:pic>
        <p:nvPicPr>
          <p:cNvPr id="7" name="Picture 6" descr="Several images of people in a room&#10;&#10;Description automatically generated">
            <a:extLst>
              <a:ext uri="{FF2B5EF4-FFF2-40B4-BE49-F238E27FC236}">
                <a16:creationId xmlns:a16="http://schemas.microsoft.com/office/drawing/2014/main" id="{14D374A9-82EA-F810-B841-136DF324C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50220" r="52403" b="6812"/>
          <a:stretch/>
        </p:blipFill>
        <p:spPr>
          <a:xfrm>
            <a:off x="4139952" y="5160308"/>
            <a:ext cx="2961185" cy="1751380"/>
          </a:xfrm>
          <a:prstGeom prst="rect">
            <a:avLst/>
          </a:prstGeom>
        </p:spPr>
      </p:pic>
      <p:pic>
        <p:nvPicPr>
          <p:cNvPr id="9" name="Picture 8" descr="A close-up of a building&#10;&#10;Description automatically generated">
            <a:extLst>
              <a:ext uri="{FF2B5EF4-FFF2-40B4-BE49-F238E27FC236}">
                <a16:creationId xmlns:a16="http://schemas.microsoft.com/office/drawing/2014/main" id="{D6D05436-1DB9-4159-CF42-C774265A7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0455" r="20864" b="23107"/>
          <a:stretch/>
        </p:blipFill>
        <p:spPr>
          <a:xfrm>
            <a:off x="6876256" y="5159231"/>
            <a:ext cx="2304256" cy="17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19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7598A-F16F-43DE-618E-F124E3D99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6705600" cy="1143000"/>
          </a:xfrm>
        </p:spPr>
        <p:txBody>
          <a:bodyPr/>
          <a:lstStyle/>
          <a:p>
            <a:pPr algn="l"/>
            <a:r>
              <a:rPr lang="en-GB" sz="2400" dirty="0"/>
              <a:t>Cancer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115111-FB68-3576-7FE2-45E57A1E4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7992888" cy="3816424"/>
          </a:xfrm>
        </p:spPr>
        <p:txBody>
          <a:bodyPr/>
          <a:lstStyle/>
          <a:p>
            <a:pPr marL="107315" indent="0" algn="just">
              <a:spcBef>
                <a:spcPts val="1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ea typeface="Calibri" panose="020F0502020204030204" pitchFamily="34" charset="0"/>
              </a:rPr>
              <a:t>95% of patients referred urgently with a suspicion of cancer to begin treatment within 62 days of receipt of referral and, 95% of all patients diagnosed with cancer to begin treatment within 31 days of decision to treat. </a:t>
            </a:r>
          </a:p>
          <a:p>
            <a:pPr marL="107315" indent="0" algn="just">
              <a:spcBef>
                <a:spcPts val="10"/>
              </a:spcBef>
              <a:spcAft>
                <a:spcPts val="0"/>
              </a:spcAft>
              <a:buNone/>
            </a:pPr>
            <a:endParaRPr lang="en-GB" sz="1000" dirty="0">
              <a:ea typeface="Calibri" panose="020F0502020204030204" pitchFamily="34" charset="0"/>
            </a:endParaRPr>
          </a:p>
          <a:p>
            <a:pPr marL="107315" indent="0" algn="just">
              <a:spcBef>
                <a:spcPts val="10"/>
              </a:spcBef>
              <a:spcAft>
                <a:spcPts val="0"/>
              </a:spcAft>
              <a:buNone/>
            </a:pPr>
            <a:r>
              <a:rPr lang="en-GB" sz="1800" b="1" dirty="0">
                <a:effectLst/>
                <a:ea typeface="Calibri" panose="020F0502020204030204" pitchFamily="34" charset="0"/>
              </a:rPr>
              <a:t>62-day cancer target</a:t>
            </a:r>
            <a:endParaRPr lang="en-GB" sz="1000" dirty="0">
              <a:effectLst/>
              <a:ea typeface="Calibri" panose="020F0502020204030204" pitchFamily="34" charset="0"/>
            </a:endParaRPr>
          </a:p>
          <a:p>
            <a:pPr marL="393065" indent="-285750" algn="just">
              <a:spcBef>
                <a:spcPts val="10"/>
              </a:spcBef>
              <a:spcAft>
                <a:spcPts val="0"/>
              </a:spcAft>
            </a:pPr>
            <a:r>
              <a:rPr lang="en-GB" sz="1800" dirty="0">
                <a:effectLst/>
                <a:ea typeface="Calibri" panose="020F0502020204030204" pitchFamily="34" charset="0"/>
              </a:rPr>
              <a:t>In the quarter ending March 2024, 74.6%</a:t>
            </a:r>
            <a:r>
              <a:rPr lang="en-GB" sz="1800" spc="-55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of</a:t>
            </a:r>
            <a:r>
              <a:rPr lang="en-GB" sz="1800" spc="-55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patients</a:t>
            </a:r>
            <a:r>
              <a:rPr lang="en-GB" sz="1800" spc="-50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with</a:t>
            </a:r>
            <a:r>
              <a:rPr lang="en-GB" sz="1800" spc="-55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a</a:t>
            </a:r>
            <a:r>
              <a:rPr lang="en-GB" sz="1800" spc="-55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suspicion</a:t>
            </a:r>
            <a:r>
              <a:rPr lang="en-GB" sz="1800" spc="-55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of</a:t>
            </a:r>
            <a:r>
              <a:rPr lang="en-GB" sz="1800" spc="-55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cancer</a:t>
            </a:r>
            <a:r>
              <a:rPr lang="en-GB" sz="1800" spc="-55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were</a:t>
            </a:r>
            <a:r>
              <a:rPr lang="en-GB" sz="1800" spc="-50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treated</a:t>
            </a:r>
            <a:r>
              <a:rPr lang="en-GB" sz="1800" spc="-55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within</a:t>
            </a:r>
            <a:r>
              <a:rPr lang="en-GB" sz="1800" spc="-55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62</a:t>
            </a:r>
            <a:r>
              <a:rPr lang="en-GB" sz="1800" spc="-45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days</a:t>
            </a:r>
            <a:r>
              <a:rPr lang="en-GB" sz="1800" spc="-50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compared</a:t>
            </a:r>
            <a:r>
              <a:rPr lang="en-GB" sz="1800" spc="-45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with</a:t>
            </a:r>
            <a:r>
              <a:rPr lang="en-GB" sz="1800" spc="-55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70.2% in the quarter ending March</a:t>
            </a:r>
            <a:r>
              <a:rPr lang="en-GB" sz="1800" spc="-25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2023. Improvement to 82.1% in the quarter ending June 2024.</a:t>
            </a:r>
          </a:p>
          <a:p>
            <a:pPr marL="393065" indent="-285750" algn="just">
              <a:spcBef>
                <a:spcPts val="10"/>
              </a:spcBef>
              <a:spcAft>
                <a:spcPts val="0"/>
              </a:spcAft>
            </a:pPr>
            <a:endParaRPr lang="en-GB" sz="1000" dirty="0">
              <a:effectLst/>
              <a:ea typeface="Calibri" panose="020F0502020204030204" pitchFamily="34" charset="0"/>
            </a:endParaRPr>
          </a:p>
          <a:p>
            <a:pPr marL="107315" indent="0" algn="just">
              <a:spcAft>
                <a:spcPts val="0"/>
              </a:spcAft>
              <a:buNone/>
              <a:tabLst>
                <a:tab pos="874395" algn="l"/>
              </a:tabLst>
            </a:pPr>
            <a:r>
              <a:rPr lang="en-GB" sz="1800" b="1" dirty="0">
                <a:effectLst/>
                <a:ea typeface="Calibri" panose="020F0502020204030204" pitchFamily="34" charset="0"/>
              </a:rPr>
              <a:t>31-day cancer target</a:t>
            </a:r>
            <a:endParaRPr lang="en-GB" sz="1000" dirty="0">
              <a:effectLst/>
              <a:ea typeface="Calibri" panose="020F0502020204030204" pitchFamily="34" charset="0"/>
            </a:endParaRPr>
          </a:p>
          <a:p>
            <a:pPr marL="393065" indent="-285750" algn="just">
              <a:spcAft>
                <a:spcPts val="0"/>
              </a:spcAft>
              <a:tabLst>
                <a:tab pos="874395" algn="l"/>
              </a:tabLst>
            </a:pPr>
            <a:r>
              <a:rPr lang="en-GB" sz="1800" dirty="0">
                <a:effectLst/>
                <a:ea typeface="Calibri" panose="020F0502020204030204" pitchFamily="34" charset="0"/>
              </a:rPr>
              <a:t>In the quarter ending March 2024, 99.0%</a:t>
            </a:r>
            <a:r>
              <a:rPr lang="en-GB" sz="1800" spc="-45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of</a:t>
            </a:r>
            <a:r>
              <a:rPr lang="en-GB" sz="1800" spc="-30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patients</a:t>
            </a:r>
            <a:r>
              <a:rPr lang="en-GB" sz="1800" spc="-45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were</a:t>
            </a:r>
            <a:r>
              <a:rPr lang="en-GB" sz="1800" spc="-25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treated</a:t>
            </a:r>
            <a:r>
              <a:rPr lang="en-GB" sz="1800" spc="-35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within</a:t>
            </a:r>
            <a:r>
              <a:rPr lang="en-GB" sz="1800" spc="-30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31</a:t>
            </a:r>
            <a:r>
              <a:rPr lang="en-GB" sz="1800" spc="-30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days</a:t>
            </a:r>
            <a:r>
              <a:rPr lang="en-GB" sz="1800" spc="-40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of</a:t>
            </a:r>
            <a:r>
              <a:rPr lang="en-GB" sz="1800" spc="-35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decision</a:t>
            </a:r>
            <a:r>
              <a:rPr lang="en-GB" sz="1800" spc="-30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to</a:t>
            </a:r>
            <a:r>
              <a:rPr lang="en-GB" sz="1800" spc="-40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treat</a:t>
            </a:r>
            <a:r>
              <a:rPr lang="en-GB" sz="1800" spc="-40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compared</a:t>
            </a:r>
            <a:r>
              <a:rPr lang="en-GB" sz="1800" spc="-35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with</a:t>
            </a:r>
            <a:r>
              <a:rPr lang="en-GB" sz="1800" spc="-30" dirty="0">
                <a:effectLst/>
                <a:ea typeface="Calibri" panose="020F0502020204030204" pitchFamily="34" charset="0"/>
              </a:rPr>
              <a:t> 99.3% </a:t>
            </a:r>
            <a:r>
              <a:rPr lang="en-GB" sz="1800" dirty="0">
                <a:effectLst/>
                <a:ea typeface="Calibri" panose="020F0502020204030204" pitchFamily="34" charset="0"/>
              </a:rPr>
              <a:t>in</a:t>
            </a:r>
            <a:r>
              <a:rPr lang="en-GB" sz="1800" spc="-45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the quarter ending March</a:t>
            </a:r>
            <a:r>
              <a:rPr lang="en-GB" sz="1800" spc="-15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2023. 99.7% in the quarter ending June 2024. </a:t>
            </a:r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6" name="Picture 5" descr="Several images of people in a room&#10;&#10;Description automatically generated">
            <a:extLst>
              <a:ext uri="{FF2B5EF4-FFF2-40B4-BE49-F238E27FC236}">
                <a16:creationId xmlns:a16="http://schemas.microsoft.com/office/drawing/2014/main" id="{23C897DC-5906-1A41-37A5-95128DEAC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t="9489" r="41152" b="63292"/>
          <a:stretch/>
        </p:blipFill>
        <p:spPr>
          <a:xfrm>
            <a:off x="-36512" y="5159231"/>
            <a:ext cx="4281915" cy="1698769"/>
          </a:xfrm>
          <a:prstGeom prst="rect">
            <a:avLst/>
          </a:prstGeom>
        </p:spPr>
      </p:pic>
      <p:pic>
        <p:nvPicPr>
          <p:cNvPr id="7" name="Picture 6" descr="Several images of people in a room&#10;&#10;Description automatically generated">
            <a:extLst>
              <a:ext uri="{FF2B5EF4-FFF2-40B4-BE49-F238E27FC236}">
                <a16:creationId xmlns:a16="http://schemas.microsoft.com/office/drawing/2014/main" id="{14D374A9-82EA-F810-B841-136DF324C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50220" r="52403" b="6812"/>
          <a:stretch/>
        </p:blipFill>
        <p:spPr>
          <a:xfrm>
            <a:off x="4139952" y="5160308"/>
            <a:ext cx="2961185" cy="1751380"/>
          </a:xfrm>
          <a:prstGeom prst="rect">
            <a:avLst/>
          </a:prstGeom>
        </p:spPr>
      </p:pic>
      <p:pic>
        <p:nvPicPr>
          <p:cNvPr id="9" name="Picture 8" descr="A close-up of a building&#10;&#10;Description automatically generated">
            <a:extLst>
              <a:ext uri="{FF2B5EF4-FFF2-40B4-BE49-F238E27FC236}">
                <a16:creationId xmlns:a16="http://schemas.microsoft.com/office/drawing/2014/main" id="{D6D05436-1DB9-4159-CF42-C774265A7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0455" r="20864" b="23107"/>
          <a:stretch/>
        </p:blipFill>
        <p:spPr>
          <a:xfrm>
            <a:off x="6876256" y="5159231"/>
            <a:ext cx="2304256" cy="17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8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7598A-F16F-43DE-618E-F124E3D99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6705600" cy="1143000"/>
          </a:xfrm>
        </p:spPr>
        <p:txBody>
          <a:bodyPr/>
          <a:lstStyle/>
          <a:p>
            <a:pPr algn="l"/>
            <a:r>
              <a:rPr lang="en-GB" sz="2400" dirty="0"/>
              <a:t>Planned Care - </a:t>
            </a:r>
            <a:r>
              <a:rPr lang="en-GB" sz="2400" b="1" dirty="0"/>
              <a:t>Outpatients</a:t>
            </a:r>
            <a:endParaRPr lang="en-GB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115111-FB68-3576-7FE2-45E57A1E4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7992888" cy="3816424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95% of new outpatients should receive an outpatient appointment within 12 weeks of receipt of referral. </a:t>
            </a:r>
          </a:p>
          <a:p>
            <a:pPr marL="0" indent="0" algn="just">
              <a:spcBef>
                <a:spcPts val="10"/>
              </a:spcBef>
              <a:spcAft>
                <a:spcPts val="0"/>
              </a:spcAft>
              <a:buNone/>
            </a:pPr>
            <a:endParaRPr lang="en-GB" sz="1000" dirty="0">
              <a:ea typeface="Calibri" panose="020F0502020204030204" pitchFamily="34" charset="0"/>
            </a:endParaRPr>
          </a:p>
          <a:p>
            <a:pPr algn="just">
              <a:spcBef>
                <a:spcPts val="10"/>
              </a:spcBef>
              <a:spcAft>
                <a:spcPts val="0"/>
              </a:spcAft>
            </a:pPr>
            <a:r>
              <a:rPr lang="en-GB" sz="1800" dirty="0">
                <a:effectLst/>
                <a:ea typeface="Calibri" panose="020F0502020204030204" pitchFamily="34" charset="0"/>
              </a:rPr>
              <a:t>In March 2024, 61.4%% of patients were waiting less than 12</a:t>
            </a:r>
            <a:r>
              <a:rPr lang="en-GB" sz="1800" dirty="0">
                <a:ea typeface="Calibri" panose="020F0502020204030204" pitchFamily="34" charset="0"/>
              </a:rPr>
              <a:t> weeks compared with 59.2% in March 2023. Improvement to 73.9% in the month of October 2024</a:t>
            </a:r>
            <a:r>
              <a:rPr lang="en-GB" sz="1800" dirty="0">
                <a:effectLst/>
                <a:ea typeface="Calibri" panose="020F0502020204030204" pitchFamily="34" charset="0"/>
              </a:rPr>
              <a:t>. </a:t>
            </a:r>
            <a:endParaRPr lang="en-GB" sz="1800" dirty="0">
              <a:ea typeface="Calibri" panose="020F0502020204030204" pitchFamily="34" charset="0"/>
            </a:endParaRPr>
          </a:p>
          <a:p>
            <a:pPr marL="0" indent="0" algn="just">
              <a:spcBef>
                <a:spcPts val="10"/>
              </a:spcBef>
              <a:spcAft>
                <a:spcPts val="0"/>
              </a:spcAft>
              <a:buNone/>
            </a:pPr>
            <a:endParaRPr lang="en-GB" sz="1000" dirty="0">
              <a:effectLst/>
              <a:ea typeface="Calibri" panose="020F0502020204030204" pitchFamily="34" charset="0"/>
            </a:endParaRPr>
          </a:p>
          <a:p>
            <a:pPr algn="just">
              <a:spcBef>
                <a:spcPts val="10"/>
              </a:spcBef>
              <a:spcAft>
                <a:spcPts val="0"/>
              </a:spcAft>
            </a:pPr>
            <a:r>
              <a:rPr lang="en-GB" sz="1800" dirty="0">
                <a:effectLst/>
                <a:ea typeface="Calibri" panose="020F0502020204030204" pitchFamily="34" charset="0"/>
              </a:rPr>
              <a:t>Total number of patients waiting for a first outpatient appointment at the end of March 2024 was 14,834 compared with 18,887 at the end of March 2023. Improvement to 12,520 in the month of October 2024. </a:t>
            </a:r>
          </a:p>
          <a:p>
            <a:pPr marL="0" indent="0" algn="just">
              <a:spcBef>
                <a:spcPts val="10"/>
              </a:spcBef>
              <a:spcAft>
                <a:spcPts val="0"/>
              </a:spcAft>
              <a:buNone/>
            </a:pPr>
            <a:endParaRPr lang="en-GB" sz="1000" dirty="0">
              <a:ea typeface="Calibri" panose="020F0502020204030204" pitchFamily="34" charset="0"/>
            </a:endParaRPr>
          </a:p>
          <a:p>
            <a:pPr algn="just">
              <a:spcBef>
                <a:spcPts val="10"/>
              </a:spcBef>
              <a:spcAft>
                <a:spcPts val="0"/>
              </a:spcAft>
            </a:pPr>
            <a:r>
              <a:rPr lang="en-GB" sz="1800" dirty="0">
                <a:effectLst/>
                <a:ea typeface="Calibri" panose="020F0502020204030204" pitchFamily="34" charset="0"/>
              </a:rPr>
              <a:t>NHS Forth Valley delivered 99% of the planned activity agreed</a:t>
            </a:r>
            <a:r>
              <a:rPr lang="en-GB" sz="1800" spc="-20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with the Scottish Government.</a:t>
            </a:r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6" name="Picture 5" descr="Several images of people in a room&#10;&#10;Description automatically generated">
            <a:extLst>
              <a:ext uri="{FF2B5EF4-FFF2-40B4-BE49-F238E27FC236}">
                <a16:creationId xmlns:a16="http://schemas.microsoft.com/office/drawing/2014/main" id="{23C897DC-5906-1A41-37A5-95128DEAC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t="9489" r="41152" b="63292"/>
          <a:stretch/>
        </p:blipFill>
        <p:spPr>
          <a:xfrm>
            <a:off x="-36512" y="5159231"/>
            <a:ext cx="4281915" cy="1698769"/>
          </a:xfrm>
          <a:prstGeom prst="rect">
            <a:avLst/>
          </a:prstGeom>
        </p:spPr>
      </p:pic>
      <p:pic>
        <p:nvPicPr>
          <p:cNvPr id="7" name="Picture 6" descr="Several images of people in a room&#10;&#10;Description automatically generated">
            <a:extLst>
              <a:ext uri="{FF2B5EF4-FFF2-40B4-BE49-F238E27FC236}">
                <a16:creationId xmlns:a16="http://schemas.microsoft.com/office/drawing/2014/main" id="{14D374A9-82EA-F810-B841-136DF324C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50220" r="52403" b="6812"/>
          <a:stretch/>
        </p:blipFill>
        <p:spPr>
          <a:xfrm>
            <a:off x="4139952" y="5160308"/>
            <a:ext cx="2961185" cy="1751380"/>
          </a:xfrm>
          <a:prstGeom prst="rect">
            <a:avLst/>
          </a:prstGeom>
        </p:spPr>
      </p:pic>
      <p:pic>
        <p:nvPicPr>
          <p:cNvPr id="9" name="Picture 8" descr="A close-up of a building&#10;&#10;Description automatically generated">
            <a:extLst>
              <a:ext uri="{FF2B5EF4-FFF2-40B4-BE49-F238E27FC236}">
                <a16:creationId xmlns:a16="http://schemas.microsoft.com/office/drawing/2014/main" id="{D6D05436-1DB9-4159-CF42-C774265A7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0455" r="20864" b="23107"/>
          <a:stretch/>
        </p:blipFill>
        <p:spPr>
          <a:xfrm>
            <a:off x="6876256" y="5159231"/>
            <a:ext cx="2304256" cy="17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15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7598A-F16F-43DE-618E-F124E3D99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6705600" cy="1143000"/>
          </a:xfrm>
        </p:spPr>
        <p:txBody>
          <a:bodyPr/>
          <a:lstStyle/>
          <a:p>
            <a:r>
              <a:rPr lang="en-GB" sz="2400" dirty="0"/>
              <a:t>Planned Care - </a:t>
            </a:r>
            <a:r>
              <a:rPr lang="en-GB" sz="2400" b="1" dirty="0"/>
              <a:t>Inpatients &amp; </a:t>
            </a:r>
            <a:r>
              <a:rPr lang="en-GB" sz="2400" b="1" dirty="0" err="1"/>
              <a:t>Daycases</a:t>
            </a:r>
            <a:br>
              <a:rPr lang="en-GB" sz="2400" b="1" dirty="0"/>
            </a:br>
            <a:r>
              <a:rPr lang="en-GB" sz="2400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115111-FB68-3576-7FE2-45E57A1E4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1268760"/>
            <a:ext cx="7992888" cy="3744416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Patients should receive their treatment within 12 weeks of the treatment having been agreed.</a:t>
            </a:r>
          </a:p>
          <a:p>
            <a:pPr marL="0" lvl="0" indent="0" algn="just">
              <a:spcBef>
                <a:spcPts val="10"/>
              </a:spcBef>
              <a:spcAft>
                <a:spcPts val="0"/>
              </a:spcAft>
              <a:buNone/>
            </a:pPr>
            <a:endParaRPr lang="en-GB" sz="1000" b="1" dirty="0"/>
          </a:p>
          <a:p>
            <a:pPr algn="just">
              <a:spcBef>
                <a:spcPts val="10"/>
              </a:spcBef>
              <a:spcAft>
                <a:spcPts val="0"/>
              </a:spcAft>
            </a:pPr>
            <a:r>
              <a:rPr lang="en-GB" sz="1800" dirty="0">
                <a:effectLst/>
                <a:ea typeface="Calibri" panose="020F0502020204030204" pitchFamily="34" charset="0"/>
              </a:rPr>
              <a:t>In March 2024, 45.0% of patients were waiting less than 12</a:t>
            </a:r>
            <a:r>
              <a:rPr lang="en-GB" sz="1800" dirty="0">
                <a:ea typeface="Calibri" panose="020F0502020204030204" pitchFamily="34" charset="0"/>
              </a:rPr>
              <a:t> weeks compared with 49.8%% in March 2023. Improvement to 46.8% in the month of October 2024</a:t>
            </a:r>
            <a:r>
              <a:rPr lang="en-GB" sz="1800" dirty="0">
                <a:effectLst/>
                <a:ea typeface="Calibri" panose="020F0502020204030204" pitchFamily="34" charset="0"/>
              </a:rPr>
              <a:t>. </a:t>
            </a:r>
            <a:endParaRPr lang="en-GB" sz="1800" dirty="0">
              <a:ea typeface="Calibri" panose="020F0502020204030204" pitchFamily="34" charset="0"/>
            </a:endParaRPr>
          </a:p>
          <a:p>
            <a:pPr marL="0" lvl="0" indent="0" algn="just">
              <a:spcBef>
                <a:spcPts val="10"/>
              </a:spcBef>
              <a:spcAft>
                <a:spcPts val="0"/>
              </a:spcAft>
              <a:buNone/>
            </a:pPr>
            <a:endParaRPr lang="en-GB" sz="1000" b="1" dirty="0"/>
          </a:p>
          <a:p>
            <a:pPr algn="just">
              <a:spcBef>
                <a:spcPts val="10"/>
              </a:spcBef>
              <a:spcAft>
                <a:spcPts val="0"/>
              </a:spcAft>
            </a:pPr>
            <a:r>
              <a:rPr lang="en-GB" sz="1800" dirty="0">
                <a:effectLst/>
                <a:ea typeface="Calibri" panose="020F0502020204030204" pitchFamily="34" charset="0"/>
              </a:rPr>
              <a:t>Total number of patients waiting for inpatient or </a:t>
            </a:r>
            <a:r>
              <a:rPr lang="en-GB" sz="1800" dirty="0" err="1">
                <a:effectLst/>
                <a:ea typeface="Calibri" panose="020F0502020204030204" pitchFamily="34" charset="0"/>
              </a:rPr>
              <a:t>daycase</a:t>
            </a:r>
            <a:r>
              <a:rPr lang="en-GB" sz="1800" dirty="0">
                <a:effectLst/>
                <a:ea typeface="Calibri" panose="020F0502020204030204" pitchFamily="34" charset="0"/>
              </a:rPr>
              <a:t> treatment at the end of March 2024 was 5,275 compared with 4,372 at the end of March 2023. 5,876 in the month of October 2024. </a:t>
            </a:r>
          </a:p>
          <a:p>
            <a:pPr algn="just">
              <a:spcBef>
                <a:spcPts val="10"/>
              </a:spcBef>
              <a:spcAft>
                <a:spcPts val="0"/>
              </a:spcAft>
            </a:pPr>
            <a:endParaRPr lang="en-GB" sz="1000" dirty="0">
              <a:effectLst/>
              <a:ea typeface="Calibri" panose="020F0502020204030204" pitchFamily="34" charset="0"/>
            </a:endParaRPr>
          </a:p>
          <a:p>
            <a:pPr algn="just">
              <a:spcBef>
                <a:spcPts val="10"/>
              </a:spcBef>
              <a:spcAft>
                <a:spcPts val="0"/>
              </a:spcAft>
            </a:pPr>
            <a:r>
              <a:rPr lang="en-GB" sz="1800" dirty="0">
                <a:effectLst/>
                <a:ea typeface="Calibri" panose="020F0502020204030204" pitchFamily="34" charset="0"/>
              </a:rPr>
              <a:t>NHS Forth Valley delivered 119% of the planned activity agreed</a:t>
            </a:r>
            <a:r>
              <a:rPr lang="en-GB" sz="1800" spc="-20" dirty="0">
                <a:effectLst/>
                <a:ea typeface="Calibri" panose="020F0502020204030204" pitchFamily="34" charset="0"/>
              </a:rPr>
              <a:t> </a:t>
            </a:r>
            <a:r>
              <a:rPr lang="en-GB" sz="1800" dirty="0">
                <a:effectLst/>
                <a:ea typeface="Calibri" panose="020F0502020204030204" pitchFamily="34" charset="0"/>
              </a:rPr>
              <a:t>with the Scottish Government. </a:t>
            </a:r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6" name="Picture 5" descr="Several images of people in a room&#10;&#10;Description automatically generated">
            <a:extLst>
              <a:ext uri="{FF2B5EF4-FFF2-40B4-BE49-F238E27FC236}">
                <a16:creationId xmlns:a16="http://schemas.microsoft.com/office/drawing/2014/main" id="{23C897DC-5906-1A41-37A5-95128DEAC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t="9489" r="41152" b="63292"/>
          <a:stretch/>
        </p:blipFill>
        <p:spPr>
          <a:xfrm>
            <a:off x="-36512" y="5159231"/>
            <a:ext cx="4281915" cy="1698769"/>
          </a:xfrm>
          <a:prstGeom prst="rect">
            <a:avLst/>
          </a:prstGeom>
        </p:spPr>
      </p:pic>
      <p:pic>
        <p:nvPicPr>
          <p:cNvPr id="7" name="Picture 6" descr="Several images of people in a room&#10;&#10;Description automatically generated">
            <a:extLst>
              <a:ext uri="{FF2B5EF4-FFF2-40B4-BE49-F238E27FC236}">
                <a16:creationId xmlns:a16="http://schemas.microsoft.com/office/drawing/2014/main" id="{14D374A9-82EA-F810-B841-136DF324C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50220" r="52403" b="6812"/>
          <a:stretch/>
        </p:blipFill>
        <p:spPr>
          <a:xfrm>
            <a:off x="4139952" y="5160308"/>
            <a:ext cx="2961185" cy="1751380"/>
          </a:xfrm>
          <a:prstGeom prst="rect">
            <a:avLst/>
          </a:prstGeom>
        </p:spPr>
      </p:pic>
      <p:pic>
        <p:nvPicPr>
          <p:cNvPr id="9" name="Picture 8" descr="A close-up of a building&#10;&#10;Description automatically generated">
            <a:extLst>
              <a:ext uri="{FF2B5EF4-FFF2-40B4-BE49-F238E27FC236}">
                <a16:creationId xmlns:a16="http://schemas.microsoft.com/office/drawing/2014/main" id="{D6D05436-1DB9-4159-CF42-C774265A7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0455" r="20864" b="23107"/>
          <a:stretch/>
        </p:blipFill>
        <p:spPr>
          <a:xfrm>
            <a:off x="6876256" y="5159231"/>
            <a:ext cx="2304256" cy="17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75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7598A-F16F-43DE-618E-F124E3D99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6705600" cy="1143000"/>
          </a:xfrm>
        </p:spPr>
        <p:txBody>
          <a:bodyPr/>
          <a:lstStyle/>
          <a:p>
            <a:pPr algn="l"/>
            <a:r>
              <a:rPr lang="en-GB" sz="2400" dirty="0"/>
              <a:t>Mental Health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115111-FB68-3576-7FE2-45E57A1E4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1124743"/>
            <a:ext cx="7992888" cy="4464497"/>
          </a:xfrm>
        </p:spPr>
        <p:txBody>
          <a:bodyPr/>
          <a:lstStyle/>
          <a:p>
            <a:pPr marL="107315" marR="554355" indent="0">
              <a:spcAft>
                <a:spcPts val="0"/>
              </a:spcAft>
              <a:buNone/>
              <a:tabLst>
                <a:tab pos="875665" algn="l"/>
              </a:tabLst>
            </a:pPr>
            <a:r>
              <a:rPr lang="en-GB" sz="1800" b="1" dirty="0">
                <a:effectLst/>
                <a:ea typeface="Calibri" panose="020F0502020204030204" pitchFamily="34" charset="0"/>
              </a:rPr>
              <a:t>Psychological Therapies </a:t>
            </a:r>
            <a:endParaRPr lang="en-GB" sz="1000" dirty="0">
              <a:effectLst/>
              <a:ea typeface="Calibri" panose="020F0502020204030204" pitchFamily="34" charset="0"/>
            </a:endParaRPr>
          </a:p>
          <a:p>
            <a:pPr marL="107315" indent="0" algn="just">
              <a:spcAft>
                <a:spcPts val="0"/>
              </a:spcAft>
              <a:buNone/>
              <a:tabLst>
                <a:tab pos="875665" algn="l"/>
              </a:tabLst>
            </a:pPr>
            <a:r>
              <a:rPr lang="en-GB" sz="1800" dirty="0">
                <a:effectLst/>
                <a:ea typeface="Calibri" panose="020F0502020204030204" pitchFamily="34" charset="0"/>
              </a:rPr>
              <a:t>90% of patients should start treatment within 18 weeks of referral. </a:t>
            </a:r>
          </a:p>
          <a:p>
            <a:pPr marL="107315" indent="0" algn="just">
              <a:spcAft>
                <a:spcPts val="0"/>
              </a:spcAft>
              <a:buNone/>
              <a:tabLst>
                <a:tab pos="875665" algn="l"/>
              </a:tabLst>
            </a:pPr>
            <a:endParaRPr lang="en-GB" sz="1000" dirty="0">
              <a:effectLst/>
              <a:ea typeface="Calibri" panose="020F0502020204030204" pitchFamily="34" charset="0"/>
            </a:endParaRPr>
          </a:p>
          <a:p>
            <a:pPr marL="393065" indent="-285750" algn="just">
              <a:spcAft>
                <a:spcPts val="0"/>
              </a:spcAft>
              <a:tabLst>
                <a:tab pos="875665" algn="l"/>
              </a:tabLst>
            </a:pPr>
            <a:r>
              <a:rPr lang="en-GB" sz="1800" dirty="0">
                <a:effectLst/>
                <a:ea typeface="Calibri" panose="020F0502020204030204" pitchFamily="34" charset="0"/>
              </a:rPr>
              <a:t>In the quarter ending March 2024 68.9% of patients were seen within the 18-week referral to treatment standard compared with 71.1% in March 2023. 71.6% in the </a:t>
            </a:r>
            <a:r>
              <a:rPr lang="en-GB" sz="1800" dirty="0">
                <a:ea typeface="Calibri" panose="020F0502020204030204" pitchFamily="34" charset="0"/>
              </a:rPr>
              <a:t>quarter ending June 2024. </a:t>
            </a:r>
            <a:endParaRPr lang="en-GB" sz="1800" dirty="0">
              <a:effectLst/>
              <a:ea typeface="Calibri" panose="020F0502020204030204" pitchFamily="34" charset="0"/>
            </a:endParaRPr>
          </a:p>
          <a:p>
            <a:pPr marL="107315" marR="553085" indent="0" algn="just">
              <a:spcAft>
                <a:spcPts val="0"/>
              </a:spcAft>
              <a:buNone/>
            </a:pPr>
            <a:endParaRPr lang="en-GB" sz="1000" b="1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107315" marR="553085" indent="0" algn="just">
              <a:spcAft>
                <a:spcPts val="0"/>
              </a:spcAft>
              <a:buNone/>
            </a:pPr>
            <a:r>
              <a:rPr lang="en-GB" sz="1800" b="1" dirty="0">
                <a:effectLst/>
                <a:ea typeface="Calibri" panose="020F0502020204030204" pitchFamily="34" charset="0"/>
              </a:rPr>
              <a:t>Child &amp; Adolescent Mental Health Services (CAMHS)</a:t>
            </a:r>
            <a:endParaRPr lang="en-GB" sz="1000" dirty="0">
              <a:effectLst/>
              <a:ea typeface="Calibri" panose="020F0502020204030204" pitchFamily="34" charset="0"/>
            </a:endParaRPr>
          </a:p>
          <a:p>
            <a:pPr marL="107315" indent="0" algn="just">
              <a:spcAft>
                <a:spcPts val="0"/>
              </a:spcAft>
              <a:buNone/>
              <a:tabLst>
                <a:tab pos="875665" algn="l"/>
              </a:tabLst>
            </a:pPr>
            <a:r>
              <a:rPr lang="en-GB" sz="1800" dirty="0">
                <a:effectLst/>
                <a:ea typeface="Calibri" panose="020F0502020204030204" pitchFamily="34" charset="0"/>
              </a:rPr>
              <a:t>90% of patients to start treatment within 18 weeks of referral.</a:t>
            </a:r>
          </a:p>
          <a:p>
            <a:pPr marL="107315" indent="0" algn="just">
              <a:spcAft>
                <a:spcPts val="0"/>
              </a:spcAft>
              <a:buNone/>
              <a:tabLst>
                <a:tab pos="875665" algn="l"/>
              </a:tabLst>
            </a:pPr>
            <a:endParaRPr lang="en-GB" sz="1000" dirty="0">
              <a:effectLst/>
              <a:ea typeface="Calibri" panose="020F0502020204030204" pitchFamily="34" charset="0"/>
            </a:endParaRPr>
          </a:p>
          <a:p>
            <a:pPr marL="393065" indent="-285750" algn="just">
              <a:spcAft>
                <a:spcPts val="0"/>
              </a:spcAft>
              <a:tabLst>
                <a:tab pos="875665" algn="l"/>
              </a:tabLst>
            </a:pPr>
            <a:r>
              <a:rPr lang="en-GB" sz="1800" dirty="0">
                <a:effectLst/>
                <a:ea typeface="Calibri" panose="020F0502020204030204" pitchFamily="34" charset="0"/>
              </a:rPr>
              <a:t>In the quarter ending March 2024, 92.8% of patients were seen within the 18-week referral to treatment standard compared with 42.5% in the quarter ending March 2023. 97.9% in the quarter ending June 2024.</a:t>
            </a:r>
            <a:endParaRPr lang="en-GB" sz="1800" dirty="0"/>
          </a:p>
        </p:txBody>
      </p:sp>
      <p:pic>
        <p:nvPicPr>
          <p:cNvPr id="6" name="Picture 5" descr="Several images of people in a room&#10;&#10;Description automatically generated">
            <a:extLst>
              <a:ext uri="{FF2B5EF4-FFF2-40B4-BE49-F238E27FC236}">
                <a16:creationId xmlns:a16="http://schemas.microsoft.com/office/drawing/2014/main" id="{23C897DC-5906-1A41-37A5-95128DEAC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t="9489" r="41152" b="63292"/>
          <a:stretch/>
        </p:blipFill>
        <p:spPr>
          <a:xfrm>
            <a:off x="-36512" y="5159231"/>
            <a:ext cx="4281915" cy="1698769"/>
          </a:xfrm>
          <a:prstGeom prst="rect">
            <a:avLst/>
          </a:prstGeom>
        </p:spPr>
      </p:pic>
      <p:pic>
        <p:nvPicPr>
          <p:cNvPr id="7" name="Picture 6" descr="Several images of people in a room&#10;&#10;Description automatically generated">
            <a:extLst>
              <a:ext uri="{FF2B5EF4-FFF2-40B4-BE49-F238E27FC236}">
                <a16:creationId xmlns:a16="http://schemas.microsoft.com/office/drawing/2014/main" id="{14D374A9-82EA-F810-B841-136DF324C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50220" r="52403" b="6812"/>
          <a:stretch/>
        </p:blipFill>
        <p:spPr>
          <a:xfrm>
            <a:off x="4139952" y="5160308"/>
            <a:ext cx="2961185" cy="1751380"/>
          </a:xfrm>
          <a:prstGeom prst="rect">
            <a:avLst/>
          </a:prstGeom>
        </p:spPr>
      </p:pic>
      <p:pic>
        <p:nvPicPr>
          <p:cNvPr id="9" name="Picture 8" descr="A close-up of a building&#10;&#10;Description automatically generated">
            <a:extLst>
              <a:ext uri="{FF2B5EF4-FFF2-40B4-BE49-F238E27FC236}">
                <a16:creationId xmlns:a16="http://schemas.microsoft.com/office/drawing/2014/main" id="{D6D05436-1DB9-4159-CF42-C774265A7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0455" r="20864" b="23107"/>
          <a:stretch/>
        </p:blipFill>
        <p:spPr>
          <a:xfrm>
            <a:off x="6876256" y="5159231"/>
            <a:ext cx="2304256" cy="17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08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7598A-F16F-43DE-618E-F124E3D99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6705600" cy="1143000"/>
          </a:xfrm>
        </p:spPr>
        <p:txBody>
          <a:bodyPr/>
          <a:lstStyle/>
          <a:p>
            <a:r>
              <a:rPr lang="en-GB" sz="2400" b="1" dirty="0"/>
              <a:t>Finance </a:t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115111-FB68-3576-7FE2-45E57A1E4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1268760"/>
            <a:ext cx="7992888" cy="3744416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3 mandatory financial targets set by Scottish Government were met for the financial year 2023/2024. 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surplus of £0.2m against the revenue resource limit of £840.6m.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break-even position against the capital resource limit of £8.8m.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break-even position against the cash requirement with a closing bank balance of less than £0.050m.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6" name="Picture 5" descr="Several images of people in a room&#10;&#10;Description automatically generated">
            <a:extLst>
              <a:ext uri="{FF2B5EF4-FFF2-40B4-BE49-F238E27FC236}">
                <a16:creationId xmlns:a16="http://schemas.microsoft.com/office/drawing/2014/main" id="{23C897DC-5906-1A41-37A5-95128DEAC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t="9489" r="41152" b="63292"/>
          <a:stretch/>
        </p:blipFill>
        <p:spPr>
          <a:xfrm>
            <a:off x="-36512" y="5159231"/>
            <a:ext cx="4281915" cy="1698769"/>
          </a:xfrm>
          <a:prstGeom prst="rect">
            <a:avLst/>
          </a:prstGeom>
        </p:spPr>
      </p:pic>
      <p:pic>
        <p:nvPicPr>
          <p:cNvPr id="7" name="Picture 6" descr="Several images of people in a room&#10;&#10;Description automatically generated">
            <a:extLst>
              <a:ext uri="{FF2B5EF4-FFF2-40B4-BE49-F238E27FC236}">
                <a16:creationId xmlns:a16="http://schemas.microsoft.com/office/drawing/2014/main" id="{14D374A9-82EA-F810-B841-136DF324C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50220" r="52403" b="6812"/>
          <a:stretch/>
        </p:blipFill>
        <p:spPr>
          <a:xfrm>
            <a:off x="4139952" y="5160308"/>
            <a:ext cx="2961185" cy="1751380"/>
          </a:xfrm>
          <a:prstGeom prst="rect">
            <a:avLst/>
          </a:prstGeom>
        </p:spPr>
      </p:pic>
      <p:pic>
        <p:nvPicPr>
          <p:cNvPr id="9" name="Picture 8" descr="A close-up of a building&#10;&#10;Description automatically generated">
            <a:extLst>
              <a:ext uri="{FF2B5EF4-FFF2-40B4-BE49-F238E27FC236}">
                <a16:creationId xmlns:a16="http://schemas.microsoft.com/office/drawing/2014/main" id="{D6D05436-1DB9-4159-CF42-C774265A7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0455" r="20864" b="23107"/>
          <a:stretch/>
        </p:blipFill>
        <p:spPr>
          <a:xfrm>
            <a:off x="6876256" y="5159231"/>
            <a:ext cx="2304256" cy="17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46723-1BA1-19AA-B8AF-CD145FF7D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0648"/>
            <a:ext cx="4320480" cy="1143000"/>
          </a:xfrm>
        </p:spPr>
        <p:txBody>
          <a:bodyPr/>
          <a:lstStyle/>
          <a:p>
            <a:pPr algn="l"/>
            <a:r>
              <a:rPr lang="en-GB" dirty="0"/>
              <a:t>Future Priorities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4B034C-DE01-8168-3C31-F558CDFC8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1628800"/>
            <a:ext cx="8352928" cy="277693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3000" dirty="0"/>
              <a:t>New 10-year Population Healthcare Strategy 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3000" dirty="0"/>
              <a:t>Financial sustainability </a:t>
            </a:r>
            <a:endParaRPr lang="en-GB" sz="2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3000" dirty="0"/>
              <a:t>Value Based Health &amp; Care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3000" dirty="0"/>
              <a:t>Ongoing work to improve our culture &amp; the experience of local patients &amp; staff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A logo for a health and care company&#10;&#10;Description automatically generated">
            <a:extLst>
              <a:ext uri="{FF2B5EF4-FFF2-40B4-BE49-F238E27FC236}">
                <a16:creationId xmlns:a16="http://schemas.microsoft.com/office/drawing/2014/main" id="{A1E57FD1-ACBB-9685-9E8B-55461EC7C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628"/>
            <a:ext cx="2843808" cy="1777380"/>
          </a:xfrm>
          <a:prstGeom prst="rect">
            <a:avLst/>
          </a:prstGeom>
        </p:spPr>
      </p:pic>
      <p:pic>
        <p:nvPicPr>
          <p:cNvPr id="7" name="Picture 6" descr="A colorful puzzle pieces with black text&#10;&#10;Description automatically generated">
            <a:extLst>
              <a:ext uri="{FF2B5EF4-FFF2-40B4-BE49-F238E27FC236}">
                <a16:creationId xmlns:a16="http://schemas.microsoft.com/office/drawing/2014/main" id="{55D4E415-A646-0176-B3BF-61F54F536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287109"/>
            <a:ext cx="3184782" cy="1592391"/>
          </a:xfrm>
          <a:prstGeom prst="rect">
            <a:avLst/>
          </a:prstGeom>
        </p:spPr>
      </p:pic>
      <p:pic>
        <p:nvPicPr>
          <p:cNvPr id="9" name="Picture 8" descr="A collage of images of people and graphs&#10;&#10;Description automatically generated">
            <a:extLst>
              <a:ext uri="{FF2B5EF4-FFF2-40B4-BE49-F238E27FC236}">
                <a16:creationId xmlns:a16="http://schemas.microsoft.com/office/drawing/2014/main" id="{96422CED-9B35-5B71-3B99-4D7DE2C50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7673" r="56299" b="55569"/>
          <a:stretch/>
        </p:blipFill>
        <p:spPr>
          <a:xfrm>
            <a:off x="3226363" y="5301208"/>
            <a:ext cx="2281741" cy="159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48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46723-1BA1-19AA-B8AF-CD145FF7D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8640"/>
            <a:ext cx="6400800" cy="1143000"/>
          </a:xfrm>
        </p:spPr>
        <p:txBody>
          <a:bodyPr/>
          <a:lstStyle/>
          <a:p>
            <a:pPr algn="l"/>
            <a:r>
              <a:rPr lang="en-GB" dirty="0"/>
              <a:t>Overview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4B034C-DE01-8168-3C31-F558CDFC8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9632" y="1196752"/>
            <a:ext cx="6400800" cy="316835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800" dirty="0"/>
              <a:t>Escalation – Level 4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NHS Forth Valley at a Glance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Service Developments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Improving Quality &amp; Safety 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Achievements and Challenges 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Performance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Q&amp;A Session </a:t>
            </a:r>
          </a:p>
          <a:p>
            <a:pPr>
              <a:lnSpc>
                <a:spcPct val="150000"/>
              </a:lnSpc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3924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46723-1BA1-19AA-B8AF-CD145FF7D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808" y="2695482"/>
            <a:ext cx="3312368" cy="854968"/>
          </a:xfrm>
        </p:spPr>
        <p:txBody>
          <a:bodyPr/>
          <a:lstStyle/>
          <a:p>
            <a:r>
              <a:rPr lang="en-GB" dirty="0"/>
              <a:t>Questions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4B034C-DE01-8168-3C31-F558CDFC8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512" y="1556792"/>
            <a:ext cx="8964488" cy="1138690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7020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8516146-E647-0D91-8090-F4B038732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208" y="1576265"/>
            <a:ext cx="3164904" cy="1512168"/>
          </a:xfrm>
        </p:spPr>
        <p:txBody>
          <a:bodyPr/>
          <a:lstStyle/>
          <a:p>
            <a:r>
              <a:rPr lang="en-GB" sz="2800" dirty="0"/>
              <a:t>Governance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E565DFE-F044-1A02-D4F2-EF9B0D26A5B9}"/>
              </a:ext>
            </a:extLst>
          </p:cNvPr>
          <p:cNvSpPr txBox="1">
            <a:spLocks/>
          </p:cNvSpPr>
          <p:nvPr/>
        </p:nvSpPr>
        <p:spPr bwMode="auto">
          <a:xfrm>
            <a:off x="3251157" y="1576265"/>
            <a:ext cx="3164904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accent2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accent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accent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accent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800" b="0" kern="0" dirty="0"/>
              <a:t>Leadership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FACFF1-B96C-904F-CD6A-9C35FD3C18EB}"/>
              </a:ext>
            </a:extLst>
          </p:cNvPr>
          <p:cNvSpPr txBox="1">
            <a:spLocks/>
          </p:cNvSpPr>
          <p:nvPr/>
        </p:nvSpPr>
        <p:spPr bwMode="auto">
          <a:xfrm>
            <a:off x="6516216" y="1576265"/>
            <a:ext cx="3164904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accent2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accent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accent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accent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800" b="0" kern="0" dirty="0"/>
              <a:t>Culture</a:t>
            </a:r>
            <a:r>
              <a:rPr lang="en-GB" b="0" kern="0" dirty="0"/>
              <a:t>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416E468-B1CB-8A94-8E56-D47D9A55C4B8}"/>
              </a:ext>
            </a:extLst>
          </p:cNvPr>
          <p:cNvSpPr txBox="1">
            <a:spLocks/>
          </p:cNvSpPr>
          <p:nvPr/>
        </p:nvSpPr>
        <p:spPr bwMode="auto">
          <a:xfrm>
            <a:off x="5220072" y="3986236"/>
            <a:ext cx="3407691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accent2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accent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accent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accent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800" b="0" kern="0" dirty="0"/>
              <a:t>Quality &amp; Safety 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70C3A33-979E-5709-5EFC-BA9D363432BC}"/>
              </a:ext>
            </a:extLst>
          </p:cNvPr>
          <p:cNvSpPr txBox="1">
            <a:spLocks/>
          </p:cNvSpPr>
          <p:nvPr/>
        </p:nvSpPr>
        <p:spPr bwMode="auto">
          <a:xfrm>
            <a:off x="873800" y="3990187"/>
            <a:ext cx="326615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accent2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accent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accent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accent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800" b="0" kern="0" dirty="0"/>
              <a:t>Performance </a:t>
            </a:r>
          </a:p>
        </p:txBody>
      </p:sp>
      <p:pic>
        <p:nvPicPr>
          <p:cNvPr id="11" name="Picture 10" descr="A group of white cards with blue text&#10;&#10;Description automatically generated with medium confidence">
            <a:extLst>
              <a:ext uri="{FF2B5EF4-FFF2-40B4-BE49-F238E27FC236}">
                <a16:creationId xmlns:a16="http://schemas.microsoft.com/office/drawing/2014/main" id="{158E2E2B-0EDC-D1F5-87DB-2762F9BEE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8637" r="44328" b="42354"/>
          <a:stretch/>
        </p:blipFill>
        <p:spPr>
          <a:xfrm>
            <a:off x="3147103" y="2086871"/>
            <a:ext cx="2865057" cy="1774177"/>
          </a:xfrm>
          <a:prstGeom prst="rect">
            <a:avLst/>
          </a:prstGeom>
        </p:spPr>
      </p:pic>
      <p:pic>
        <p:nvPicPr>
          <p:cNvPr id="19" name="Picture 18" descr="A close-up of a blue sign">
            <a:extLst>
              <a:ext uri="{FF2B5EF4-FFF2-40B4-BE49-F238E27FC236}">
                <a16:creationId xmlns:a16="http://schemas.microsoft.com/office/drawing/2014/main" id="{59C899C7-B95E-C04F-91EF-69451F24E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t="9394" r="61905" b="55295"/>
          <a:stretch/>
        </p:blipFill>
        <p:spPr>
          <a:xfrm>
            <a:off x="257600" y="2063890"/>
            <a:ext cx="2559850" cy="1718255"/>
          </a:xfrm>
          <a:prstGeom prst="rect">
            <a:avLst/>
          </a:prstGeom>
        </p:spPr>
      </p:pic>
      <p:pic>
        <p:nvPicPr>
          <p:cNvPr id="24" name="Picture 23" descr="Several images of people in different poses&#10;&#10;Description automatically generated">
            <a:extLst>
              <a:ext uri="{FF2B5EF4-FFF2-40B4-BE49-F238E27FC236}">
                <a16:creationId xmlns:a16="http://schemas.microsoft.com/office/drawing/2014/main" id="{8B61C039-44CA-C537-3BD0-6F91BEA52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9" t="3211" r="3739" b="61550"/>
          <a:stretch/>
        </p:blipFill>
        <p:spPr>
          <a:xfrm>
            <a:off x="716917" y="4498082"/>
            <a:ext cx="3394898" cy="2000644"/>
          </a:xfrm>
          <a:prstGeom prst="rect">
            <a:avLst/>
          </a:prstGeom>
        </p:spPr>
      </p:pic>
      <p:pic>
        <p:nvPicPr>
          <p:cNvPr id="25" name="Picture 24" descr="Several images of people in different poses&#10;&#10;Description automatically generated">
            <a:extLst>
              <a:ext uri="{FF2B5EF4-FFF2-40B4-BE49-F238E27FC236}">
                <a16:creationId xmlns:a16="http://schemas.microsoft.com/office/drawing/2014/main" id="{225C6A6C-9E1E-F809-3A55-76D27198A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47268" r="52055" b="17089"/>
          <a:stretch/>
        </p:blipFill>
        <p:spPr>
          <a:xfrm>
            <a:off x="5213596" y="4510086"/>
            <a:ext cx="3414167" cy="2000645"/>
          </a:xfrm>
          <a:prstGeom prst="rect">
            <a:avLst/>
          </a:prstGeom>
        </p:spPr>
      </p:pic>
      <p:pic>
        <p:nvPicPr>
          <p:cNvPr id="27" name="Picture 26" descr="Close-up of hands holding paper people&#10;&#10;Description automatically generated">
            <a:extLst>
              <a:ext uri="{FF2B5EF4-FFF2-40B4-BE49-F238E27FC236}">
                <a16:creationId xmlns:a16="http://schemas.microsoft.com/office/drawing/2014/main" id="{A2CEBE6F-4211-F074-E4F3-77261AC6B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3" t="9902" r="5901" b="52228"/>
          <a:stretch/>
        </p:blipFill>
        <p:spPr>
          <a:xfrm>
            <a:off x="6300407" y="2132856"/>
            <a:ext cx="2686862" cy="16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99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7" name="Content Placeholder 2">
            <a:extLst>
              <a:ext uri="{FF2B5EF4-FFF2-40B4-BE49-F238E27FC236}">
                <a16:creationId xmlns:a16="http://schemas.microsoft.com/office/drawing/2014/main" id="{44A256A9-E742-09F9-24C9-7FA3516042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5800" y="2600908"/>
            <a:ext cx="7772400" cy="1656184"/>
          </a:xfrm>
        </p:spPr>
        <p:txBody>
          <a:bodyPr/>
          <a:lstStyle/>
          <a:p>
            <a:r>
              <a:rPr lang="en-GB" sz="2400" b="1" dirty="0"/>
              <a:t>Ross McGuffie</a:t>
            </a:r>
          </a:p>
          <a:p>
            <a:r>
              <a:rPr lang="en-GB" sz="2400" b="1" dirty="0"/>
              <a:t>Chief Executive</a:t>
            </a:r>
          </a:p>
          <a:p>
            <a:endParaRPr lang="en-GB" sz="2400" b="1" dirty="0"/>
          </a:p>
          <a:p>
            <a:r>
              <a:rPr lang="en-GB" sz="2800" b="1" dirty="0"/>
              <a:t>     NHS Forth Valley in 2023/24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599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blue square with white text&#10;&#10;Description automatically generated">
            <a:extLst>
              <a:ext uri="{FF2B5EF4-FFF2-40B4-BE49-F238E27FC236}">
                <a16:creationId xmlns:a16="http://schemas.microsoft.com/office/drawing/2014/main" id="{9E32B0CB-E734-47CF-6F29-15D8DD0E4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54396"/>
            <a:ext cx="4032448" cy="5703603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BD7D935B-1B16-B9B5-DA8E-4206DF90B4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828" y="404664"/>
            <a:ext cx="6400800" cy="2736304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/>
              <a:t>At a Glance </a:t>
            </a:r>
          </a:p>
        </p:txBody>
      </p:sp>
    </p:spTree>
    <p:extLst>
      <p:ext uri="{BB962C8B-B14F-4D97-AF65-F5344CB8AC3E}">
        <p14:creationId xmlns:p14="http://schemas.microsoft.com/office/powerpoint/2010/main" val="2225456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5B5D9F-0535-F44C-15EC-09E5DC946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0911"/>
            <a:ext cx="3960440" cy="56017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E8EE28-FC82-CA17-9D51-92ADF913C2BD}"/>
              </a:ext>
            </a:extLst>
          </p:cNvPr>
          <p:cNvSpPr txBox="1"/>
          <p:nvPr/>
        </p:nvSpPr>
        <p:spPr>
          <a:xfrm>
            <a:off x="467544" y="404664"/>
            <a:ext cx="5184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800" b="1" dirty="0">
                <a:solidFill>
                  <a:schemeClr val="tx2"/>
                </a:solidFill>
                <a:latin typeface="+mj-lt"/>
              </a:rPr>
              <a:t>At a Glance </a:t>
            </a:r>
          </a:p>
        </p:txBody>
      </p:sp>
    </p:spTree>
    <p:extLst>
      <p:ext uri="{BB962C8B-B14F-4D97-AF65-F5344CB8AC3E}">
        <p14:creationId xmlns:p14="http://schemas.microsoft.com/office/powerpoint/2010/main" val="2395725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46723-1BA1-19AA-B8AF-CD145FF7D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8"/>
            <a:ext cx="5544616" cy="1143000"/>
          </a:xfrm>
        </p:spPr>
        <p:txBody>
          <a:bodyPr/>
          <a:lstStyle/>
          <a:p>
            <a:pPr algn="l"/>
            <a:r>
              <a:rPr lang="en-GB" dirty="0"/>
              <a:t>Service Developments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4B034C-DE01-8168-3C31-F558CDFC8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1501416"/>
            <a:ext cx="9145016" cy="339350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sz="2800" dirty="0">
                <a:latin typeface="+mj-lt"/>
              </a:rPr>
              <a:t>New care hub for people with diabetes </a:t>
            </a:r>
          </a:p>
          <a:p>
            <a:pPr>
              <a:spcAft>
                <a:spcPts val="1200"/>
              </a:spcAft>
            </a:pPr>
            <a:r>
              <a:rPr lang="en-GB" sz="2800" dirty="0">
                <a:latin typeface="+mj-lt"/>
              </a:rPr>
              <a:t>Specialist heart clinic for women </a:t>
            </a:r>
          </a:p>
          <a:p>
            <a:pPr>
              <a:spcAft>
                <a:spcPts val="1200"/>
              </a:spcAft>
            </a:pPr>
            <a:r>
              <a:rPr lang="en-GB" sz="2800" dirty="0">
                <a:latin typeface="+mj-lt"/>
              </a:rPr>
              <a:t>Long Covid service established</a:t>
            </a:r>
          </a:p>
          <a:p>
            <a:pPr>
              <a:spcAft>
                <a:spcPts val="1200"/>
              </a:spcAft>
            </a:pPr>
            <a:r>
              <a:rPr lang="en-GB" sz="2800" dirty="0">
                <a:latin typeface="+mj-lt"/>
              </a:rPr>
              <a:t>Improved services for stroke patients </a:t>
            </a:r>
          </a:p>
          <a:p>
            <a:pPr>
              <a:spcAft>
                <a:spcPts val="1200"/>
              </a:spcAft>
            </a:pPr>
            <a:r>
              <a:rPr lang="en-GB" sz="2800" dirty="0">
                <a:latin typeface="+mj-lt"/>
              </a:rPr>
              <a:t>Quicker referrals for suspected breast cancer  </a:t>
            </a:r>
          </a:p>
          <a:p>
            <a:pPr>
              <a:spcAft>
                <a:spcPts val="1200"/>
              </a:spcAft>
            </a:pPr>
            <a:endParaRPr lang="en-GB" sz="2800" dirty="0"/>
          </a:p>
          <a:p>
            <a:pPr>
              <a:spcAft>
                <a:spcPts val="1200"/>
              </a:spcAft>
            </a:pPr>
            <a:endParaRPr lang="en-GB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DBDDFD-870E-BD78-B96B-C46643E7A7EF}"/>
              </a:ext>
            </a:extLst>
          </p:cNvPr>
          <p:cNvSpPr txBox="1"/>
          <p:nvPr/>
        </p:nvSpPr>
        <p:spPr>
          <a:xfrm>
            <a:off x="2330904" y="3198168"/>
            <a:ext cx="46618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8778C-72A9-AB1B-4C1A-D44B43DE649C}"/>
              </a:ext>
            </a:extLst>
          </p:cNvPr>
          <p:cNvSpPr txBox="1"/>
          <p:nvPr/>
        </p:nvSpPr>
        <p:spPr>
          <a:xfrm>
            <a:off x="2330904" y="3198168"/>
            <a:ext cx="4661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pic>
        <p:nvPicPr>
          <p:cNvPr id="17" name="Picture 1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B87B7C9-F385-6F69-5608-24CB81A9D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7" r="6233" b="3161"/>
          <a:stretch/>
        </p:blipFill>
        <p:spPr>
          <a:xfrm>
            <a:off x="1" y="5044961"/>
            <a:ext cx="3274234" cy="1840423"/>
          </a:xfrm>
          <a:prstGeom prst="rect">
            <a:avLst/>
          </a:prstGeom>
        </p:spPr>
      </p:pic>
      <p:pic>
        <p:nvPicPr>
          <p:cNvPr id="23" name="Picture 22" descr="A group of people wearing scrubs&#10;&#10;Description automatically generated">
            <a:extLst>
              <a:ext uri="{FF2B5EF4-FFF2-40B4-BE49-F238E27FC236}">
                <a16:creationId xmlns:a16="http://schemas.microsoft.com/office/drawing/2014/main" id="{179E1A94-965A-5AF9-2D6B-E00297B59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9" t="5868" r="6266" b="9935"/>
          <a:stretch/>
        </p:blipFill>
        <p:spPr>
          <a:xfrm>
            <a:off x="5364088" y="5044961"/>
            <a:ext cx="3800042" cy="1840423"/>
          </a:xfrm>
          <a:prstGeom prst="rect">
            <a:avLst/>
          </a:prstGeom>
        </p:spPr>
      </p:pic>
      <p:pic>
        <p:nvPicPr>
          <p:cNvPr id="25" name="Picture 24" descr="A group of women sitting in chairs&#10;&#10;Description automatically generated">
            <a:extLst>
              <a:ext uri="{FF2B5EF4-FFF2-40B4-BE49-F238E27FC236}">
                <a16:creationId xmlns:a16="http://schemas.microsoft.com/office/drawing/2014/main" id="{72599C06-76C9-5A3A-9366-6D2213BF7A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7" t="11242" r="7532" b="8160"/>
          <a:stretch/>
        </p:blipFill>
        <p:spPr>
          <a:xfrm>
            <a:off x="3130320" y="5044960"/>
            <a:ext cx="2379432" cy="1120343"/>
          </a:xfrm>
          <a:prstGeom prst="rect">
            <a:avLst/>
          </a:prstGeom>
        </p:spPr>
      </p:pic>
      <p:pic>
        <p:nvPicPr>
          <p:cNvPr id="27" name="Picture 26" descr="A group of women standing in a room&#10;&#10;Description automatically generated">
            <a:extLst>
              <a:ext uri="{FF2B5EF4-FFF2-40B4-BE49-F238E27FC236}">
                <a16:creationId xmlns:a16="http://schemas.microsoft.com/office/drawing/2014/main" id="{8D389020-6B60-9983-32E0-AE6C724D1D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3304" r="9990" b="30464"/>
          <a:stretch/>
        </p:blipFill>
        <p:spPr>
          <a:xfrm>
            <a:off x="3127862" y="5920451"/>
            <a:ext cx="2379431" cy="93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99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46723-1BA1-19AA-B8AF-CD145FF7D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2555"/>
            <a:ext cx="6696744" cy="1143000"/>
          </a:xfrm>
        </p:spPr>
        <p:txBody>
          <a:bodyPr/>
          <a:lstStyle/>
          <a:p>
            <a:pPr algn="l"/>
            <a:r>
              <a:rPr lang="en-GB" dirty="0"/>
              <a:t>Improving Quality &amp; Safety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4B034C-DE01-8168-3C31-F558CDFC8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51" y="1556792"/>
            <a:ext cx="8423897" cy="2923526"/>
          </a:xfrm>
        </p:spPr>
        <p:txBody>
          <a:bodyPr/>
          <a:lstStyle/>
          <a:p>
            <a:pPr marL="0" indent="0">
              <a:buNone/>
            </a:pPr>
            <a:r>
              <a:rPr lang="en-AU" sz="2800" dirty="0">
                <a:latin typeface="Arial" panose="020B0604020202020204" pitchFamily="34" charset="0"/>
                <a:cs typeface="Arial" panose="020B0604020202020204" pitchFamily="34" charset="0"/>
              </a:rPr>
              <a:t>Set ambitious targets to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educe incidence of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ressure ulcers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Falls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ardiac arrest rates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Catheter usage </a:t>
            </a:r>
            <a:endParaRPr lang="en-GB" sz="2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Patients requiring e</a:t>
            </a:r>
            <a:r>
              <a:rPr lang="en-GB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nhanced observations </a:t>
            </a:r>
          </a:p>
          <a:p>
            <a:pPr algn="l"/>
            <a:endParaRPr lang="en-GB" sz="2000" b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sz="2800" dirty="0"/>
          </a:p>
        </p:txBody>
      </p:sp>
      <p:pic>
        <p:nvPicPr>
          <p:cNvPr id="6" name="Picture 5" descr="A group of people wearing blue uniforms&#10;&#10;Description automatically generated">
            <a:extLst>
              <a:ext uri="{FF2B5EF4-FFF2-40B4-BE49-F238E27FC236}">
                <a16:creationId xmlns:a16="http://schemas.microsoft.com/office/drawing/2014/main" id="{22920A9C-9EA4-7B2D-AF05-2BF91B093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3" t="52098" r="31979" b="6813"/>
          <a:stretch/>
        </p:blipFill>
        <p:spPr>
          <a:xfrm>
            <a:off x="2615005" y="5298382"/>
            <a:ext cx="3613179" cy="1731018"/>
          </a:xfrm>
          <a:prstGeom prst="rect">
            <a:avLst/>
          </a:prstGeom>
        </p:spPr>
      </p:pic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BD5AD02A-0B6C-1543-270E-5AAE163DD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6560" r="50000" b="51114"/>
          <a:stretch/>
        </p:blipFill>
        <p:spPr>
          <a:xfrm>
            <a:off x="0" y="5307748"/>
            <a:ext cx="2627784" cy="1721652"/>
          </a:xfrm>
          <a:prstGeom prst="rect">
            <a:avLst/>
          </a:prstGeom>
        </p:spPr>
      </p:pic>
      <p:pic>
        <p:nvPicPr>
          <p:cNvPr id="11" name="Picture 10" descr="A close-up of a nurse holding a patient's hand&#10;&#10;Description automatically generated">
            <a:extLst>
              <a:ext uri="{FF2B5EF4-FFF2-40B4-BE49-F238E27FC236}">
                <a16:creationId xmlns:a16="http://schemas.microsoft.com/office/drawing/2014/main" id="{2FB865BD-1B7D-D0B6-2F87-E12EE0AB6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286857"/>
            <a:ext cx="2915816" cy="17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31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46723-1BA1-19AA-B8AF-CD145FF7D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2555"/>
            <a:ext cx="5112568" cy="1143000"/>
          </a:xfrm>
        </p:spPr>
        <p:txBody>
          <a:bodyPr/>
          <a:lstStyle/>
          <a:p>
            <a:r>
              <a:rPr lang="en-GB" dirty="0"/>
              <a:t>Key Achievements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4B034C-DE01-8168-3C31-F558CDFC8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23" y="1225556"/>
            <a:ext cx="8064896" cy="292352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800" dirty="0"/>
              <a:t>Tackling climate change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Delivered balanced budget – 2023/24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Supporting clinical research 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Recruitment – locally &amp; overseas 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Positive feedback from students </a:t>
            </a:r>
          </a:p>
        </p:txBody>
      </p:sp>
      <p:pic>
        <p:nvPicPr>
          <p:cNvPr id="10" name="Picture 9" descr="A white van parked in a parking lot&#10;&#10;Description automatically generated">
            <a:extLst>
              <a:ext uri="{FF2B5EF4-FFF2-40B4-BE49-F238E27FC236}">
                <a16:creationId xmlns:a16="http://schemas.microsoft.com/office/drawing/2014/main" id="{C01A8550-BDB0-3431-E4F5-7CF31F460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t="8226" r="5942" b="21020"/>
          <a:stretch/>
        </p:blipFill>
        <p:spPr>
          <a:xfrm>
            <a:off x="0" y="4865970"/>
            <a:ext cx="3419872" cy="1992029"/>
          </a:xfrm>
          <a:prstGeom prst="rect">
            <a:avLst/>
          </a:prstGeom>
        </p:spPr>
      </p:pic>
      <p:pic>
        <p:nvPicPr>
          <p:cNvPr id="14" name="Picture 13" descr="A person wearing a device&#10;&#10;Description automatically generated">
            <a:extLst>
              <a:ext uri="{FF2B5EF4-FFF2-40B4-BE49-F238E27FC236}">
                <a16:creationId xmlns:a16="http://schemas.microsoft.com/office/drawing/2014/main" id="{A3530D41-8255-099C-B078-3C3932803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/>
          <a:stretch/>
        </p:blipFill>
        <p:spPr>
          <a:xfrm>
            <a:off x="3419872" y="4865970"/>
            <a:ext cx="2882398" cy="1992029"/>
          </a:xfrm>
          <a:prstGeom prst="rect">
            <a:avLst/>
          </a:prstGeom>
        </p:spPr>
      </p:pic>
      <p:pic>
        <p:nvPicPr>
          <p:cNvPr id="16" name="Picture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5FC7A74-BB88-EF3B-9DA6-D3962AC69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67" y="4865970"/>
            <a:ext cx="2882398" cy="19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55488"/>
      </p:ext>
    </p:extLst>
  </p:cSld>
  <p:clrMapOvr>
    <a:masterClrMapping/>
  </p:clrMapOvr>
</p:sld>
</file>

<file path=ppt/theme/theme1.xml><?xml version="1.0" encoding="utf-8"?>
<a:theme xmlns:a="http://schemas.openxmlformats.org/drawingml/2006/main" name="clinical change project template">
  <a:themeElements>
    <a:clrScheme name="NHS FV Accessible">
      <a:dk1>
        <a:sysClr val="windowText" lastClr="000000"/>
      </a:dk1>
      <a:lt1>
        <a:sysClr val="window" lastClr="FFFFFF"/>
      </a:lt1>
      <a:dk2>
        <a:srgbClr val="013664"/>
      </a:dk2>
      <a:lt2>
        <a:srgbClr val="EEECE1"/>
      </a:lt2>
      <a:accent1>
        <a:srgbClr val="0965BB"/>
      </a:accent1>
      <a:accent2>
        <a:srgbClr val="195991"/>
      </a:accent2>
      <a:accent3>
        <a:srgbClr val="E22721"/>
      </a:accent3>
      <a:accent4>
        <a:srgbClr val="0D5C63"/>
      </a:accent4>
      <a:accent5>
        <a:srgbClr val="008844"/>
      </a:accent5>
      <a:accent6>
        <a:srgbClr val="006600"/>
      </a:accent6>
      <a:hlink>
        <a:srgbClr val="0965BB"/>
      </a:hlink>
      <a:folHlink>
        <a:srgbClr val="770652"/>
      </a:folHlink>
    </a:clrScheme>
    <a:fontScheme name="clinical change projec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clinical change project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nical change project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nical change project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nical change project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nical change projec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nical change projec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nical change projec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owerPoint Presentation – White Background.pptx" id="{4F7875B5-E6A8-46A7-9EA5-AE2271DE49C4}" vid="{722173C7-9FB1-46E2-A6E7-10DDCC4CF02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b4199b9c-a89e-442f-9799-431511f14748}" enabled="1" method="Privileged" siteId="{10efe0bd-a030-4bca-809c-b5e6745e499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PowerPoint-Presentation-–-White-Background</Template>
  <TotalTime>2204</TotalTime>
  <Words>984</Words>
  <Application>Microsoft Office PowerPoint</Application>
  <PresentationFormat>On-screen Show (4:3)</PresentationFormat>
  <Paragraphs>130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clinical change project template</vt:lpstr>
      <vt:lpstr>Annual Review – Year Ending March 2024</vt:lpstr>
      <vt:lpstr>Overview </vt:lpstr>
      <vt:lpstr>PowerPoint Presentation</vt:lpstr>
      <vt:lpstr>PowerPoint Presentation</vt:lpstr>
      <vt:lpstr>PowerPoint Presentation</vt:lpstr>
      <vt:lpstr>PowerPoint Presentation</vt:lpstr>
      <vt:lpstr>Service Developments</vt:lpstr>
      <vt:lpstr>Improving Quality &amp; Safety  </vt:lpstr>
      <vt:lpstr>Key Achievements </vt:lpstr>
      <vt:lpstr>Key Challenges</vt:lpstr>
      <vt:lpstr>Performance </vt:lpstr>
      <vt:lpstr>Primary Care </vt:lpstr>
      <vt:lpstr>Diagnostics </vt:lpstr>
      <vt:lpstr>Cancer </vt:lpstr>
      <vt:lpstr>Planned Care - Outpatients</vt:lpstr>
      <vt:lpstr>Planned Care - Inpatients &amp; Daycases  </vt:lpstr>
      <vt:lpstr>Mental Health  </vt:lpstr>
      <vt:lpstr>Finance  </vt:lpstr>
      <vt:lpstr>Future Priorities </vt:lpstr>
      <vt:lpstr>Questions</vt:lpstr>
    </vt:vector>
  </TitlesOfParts>
  <Company>NHS Forth Valley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Elsbeth Campbell (NHS Forth Valley)</dc:creator>
  <cp:lastModifiedBy>Kerry Mackenzie (NHS Forth Valley)</cp:lastModifiedBy>
  <cp:revision>41</cp:revision>
  <cp:lastPrinted>2004-09-30T09:55:04Z</cp:lastPrinted>
  <dcterms:created xsi:type="dcterms:W3CDTF">2023-11-10T15:03:37Z</dcterms:created>
  <dcterms:modified xsi:type="dcterms:W3CDTF">2024-11-27T11:26:08Z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4199b9c-a89e-442f-9799-431511f14748_Enabled">
    <vt:lpwstr>true</vt:lpwstr>
  </property>
  <property fmtid="{D5CDD505-2E9C-101B-9397-08002B2CF9AE}" pid="3" name="MSIP_Label_b4199b9c-a89e-442f-9799-431511f14748_SetDate">
    <vt:lpwstr>2023-08-23T12:35:17Z</vt:lpwstr>
  </property>
  <property fmtid="{D5CDD505-2E9C-101B-9397-08002B2CF9AE}" pid="4" name="MSIP_Label_b4199b9c-a89e-442f-9799-431511f14748_Method">
    <vt:lpwstr>Privileged</vt:lpwstr>
  </property>
  <property fmtid="{D5CDD505-2E9C-101B-9397-08002B2CF9AE}" pid="5" name="MSIP_Label_b4199b9c-a89e-442f-9799-431511f14748_Name">
    <vt:lpwstr>OFFICIAL</vt:lpwstr>
  </property>
  <property fmtid="{D5CDD505-2E9C-101B-9397-08002B2CF9AE}" pid="6" name="MSIP_Label_b4199b9c-a89e-442f-9799-431511f14748_SiteId">
    <vt:lpwstr>10efe0bd-a030-4bca-809c-b5e6745e499a</vt:lpwstr>
  </property>
  <property fmtid="{D5CDD505-2E9C-101B-9397-08002B2CF9AE}" pid="7" name="MSIP_Label_b4199b9c-a89e-442f-9799-431511f14748_ActionId">
    <vt:lpwstr>85867829-6eab-46dc-9435-d96334f50547</vt:lpwstr>
  </property>
  <property fmtid="{D5CDD505-2E9C-101B-9397-08002B2CF9AE}" pid="8" name="MSIP_Label_b4199b9c-a89e-442f-9799-431511f14748_ContentBits">
    <vt:lpwstr>0</vt:lpwstr>
  </property>
</Properties>
</file>